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76_DB4B374A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2" r:id="rId9"/>
    <p:sldId id="274" r:id="rId10"/>
    <p:sldId id="279" r:id="rId11"/>
    <p:sldId id="382" r:id="rId12"/>
    <p:sldId id="281" r:id="rId13"/>
    <p:sldId id="283" r:id="rId14"/>
    <p:sldId id="287" r:id="rId15"/>
    <p:sldId id="370" r:id="rId16"/>
    <p:sldId id="371" r:id="rId17"/>
    <p:sldId id="373" r:id="rId18"/>
    <p:sldId id="291" r:id="rId19"/>
    <p:sldId id="336" r:id="rId20"/>
    <p:sldId id="374" r:id="rId21"/>
    <p:sldId id="295" r:id="rId22"/>
    <p:sldId id="296" r:id="rId23"/>
    <p:sldId id="375" r:id="rId24"/>
    <p:sldId id="376" r:id="rId25"/>
    <p:sldId id="377" r:id="rId26"/>
    <p:sldId id="378" r:id="rId27"/>
    <p:sldId id="298" r:id="rId28"/>
    <p:sldId id="299" r:id="rId29"/>
    <p:sldId id="302" r:id="rId30"/>
    <p:sldId id="379" r:id="rId31"/>
    <p:sldId id="304" r:id="rId32"/>
    <p:sldId id="306" r:id="rId33"/>
    <p:sldId id="308" r:id="rId34"/>
    <p:sldId id="309" r:id="rId35"/>
    <p:sldId id="310" r:id="rId36"/>
    <p:sldId id="311" r:id="rId37"/>
    <p:sldId id="337" r:id="rId38"/>
    <p:sldId id="338" r:id="rId39"/>
    <p:sldId id="339" r:id="rId40"/>
    <p:sldId id="340" r:id="rId41"/>
    <p:sldId id="341" r:id="rId42"/>
    <p:sldId id="314" r:id="rId43"/>
    <p:sldId id="342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18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63" r:id="rId66"/>
    <p:sldId id="364" r:id="rId67"/>
    <p:sldId id="369" r:id="rId68"/>
    <p:sldId id="365" r:id="rId69"/>
    <p:sldId id="366" r:id="rId70"/>
    <p:sldId id="367" r:id="rId71"/>
    <p:sldId id="368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31582AA-82DC-4E9E-A7B9-8CE8CD9EB9EA}">
          <p14:sldIdLst>
            <p14:sldId id="256"/>
          </p14:sldIdLst>
        </p14:section>
        <p14:section name="Untitled Section" id="{803DA7A3-4EE6-48AE-B9A1-363B5D78CAFF}">
          <p14:sldIdLst>
            <p14:sldId id="257"/>
            <p14:sldId id="258"/>
            <p14:sldId id="259"/>
            <p14:sldId id="260"/>
            <p14:sldId id="261"/>
            <p14:sldId id="262"/>
            <p14:sldId id="272"/>
            <p14:sldId id="274"/>
            <p14:sldId id="279"/>
            <p14:sldId id="382"/>
            <p14:sldId id="281"/>
            <p14:sldId id="283"/>
            <p14:sldId id="287"/>
            <p14:sldId id="370"/>
            <p14:sldId id="371"/>
            <p14:sldId id="373"/>
            <p14:sldId id="291"/>
            <p14:sldId id="336"/>
            <p14:sldId id="374"/>
            <p14:sldId id="295"/>
            <p14:sldId id="296"/>
            <p14:sldId id="375"/>
            <p14:sldId id="376"/>
            <p14:sldId id="377"/>
            <p14:sldId id="378"/>
            <p14:sldId id="298"/>
            <p14:sldId id="299"/>
            <p14:sldId id="302"/>
            <p14:sldId id="379"/>
            <p14:sldId id="304"/>
            <p14:sldId id="306"/>
            <p14:sldId id="308"/>
            <p14:sldId id="309"/>
            <p14:sldId id="310"/>
            <p14:sldId id="311"/>
            <p14:sldId id="337"/>
            <p14:sldId id="338"/>
            <p14:sldId id="339"/>
            <p14:sldId id="340"/>
            <p14:sldId id="341"/>
            <p14:sldId id="314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18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9"/>
            <p14:sldId id="365"/>
            <p14:sldId id="366"/>
            <p14:sldId id="367"/>
            <p14:sldId id="368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DE83BD-F4B9-F119-405F-29A4DB2BF4D0}" name="Phi Trần" initials="PT" userId="208e366cc7bf990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A5"/>
    <a:srgbClr val="9FC5E8"/>
    <a:srgbClr val="A8D08C"/>
    <a:srgbClr val="CC0000"/>
    <a:srgbClr val="FF7C80"/>
    <a:srgbClr val="FFFFFF"/>
    <a:srgbClr val="3D85C6"/>
    <a:srgbClr val="899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BE5F87-F82A-474D-99FC-48BE25EC6D13}">
  <a:tblStyle styleId="{D5BE5F87-F82A-474D-99FC-48BE25EC6D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6A5BF9-4282-4264-BA2D-58FA9819D52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BF1E8"/>
          </a:solidFill>
        </a:fill>
      </a:tcStyle>
    </a:wholeTbl>
    <a:band1H>
      <a:tcTxStyle/>
      <a:tcStyle>
        <a:tcBdr/>
        <a:fill>
          <a:solidFill>
            <a:srgbClr val="D4E2CE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4E2CE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0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comments/modernComment_176_DB4B37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F5CF58-9E39-4065-A36D-FB2B869B9AD3}" authorId="{DCDE83BD-F4B9-F119-405F-29A4DB2BF4D0}" created="2022-07-14T15:50:34.535">
    <pc:sldMkLst xmlns:pc="http://schemas.microsoft.com/office/powerpoint/2013/main/command">
      <pc:docMk/>
      <pc:sldMk cId="3679139658" sldId="374"/>
    </pc:sldMkLst>
    <p188:txBody>
      <a:bodyPr/>
      <a:lstStyle/>
      <a:p>
        <a:r>
          <a:rPr lang="en-GB"/>
          <a:t>T23 Biến Công thức thành cái còn lại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546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8" name="Google Shape;92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7462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39faa6daa9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139faa6daa9_0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g139faa6daa9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39faa6daa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39faa6daa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139faa6daa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139faa6daa9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139faa6daa9_0_1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g139faa6daa9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6960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27112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4" name="Google Shape;109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5" name="Google Shape;110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139faa6daa9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g139faa6daa9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39faa6daa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139faa6daa9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g139faa6daa9_0_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139faa6daa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139faa6daa9_0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g139faa6daa9_0_1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139faa6daa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139faa6daa9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9" name="Google Shape;1229;g139faa6daa9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139faa6daa9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139faa6daa9_1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5" name="Google Shape;1255;g139faa6daa9_1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4" name="Google Shape;130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20688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0464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9" name="Google Shape;148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microsoft.com/office/2018/10/relationships/comments" Target="../comments/modernComment_176_DB4B374A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78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4.png"/><Relationship Id="rId7" Type="http://schemas.openxmlformats.org/officeDocument/2006/relationships/image" Target="../media/image140.png"/><Relationship Id="rId12" Type="http://schemas.openxmlformats.org/officeDocument/2006/relationships/image" Target="../media/image1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png"/><Relationship Id="rId4" Type="http://schemas.openxmlformats.org/officeDocument/2006/relationships/image" Target="../media/image83.png"/><Relationship Id="rId9" Type="http://schemas.openxmlformats.org/officeDocument/2006/relationships/image" Target="../media/image1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1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4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4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6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n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3"/>
          <p:cNvGrpSpPr/>
          <p:nvPr/>
        </p:nvGrpSpPr>
        <p:grpSpPr>
          <a:xfrm>
            <a:off x="642099" y="373045"/>
            <a:ext cx="10832124" cy="6093070"/>
            <a:chOff x="642099" y="373045"/>
            <a:chExt cx="10832124" cy="6093070"/>
          </a:xfrm>
        </p:grpSpPr>
        <p:pic>
          <p:nvPicPr>
            <p:cNvPr id="90" name="Google Shape;90;p1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2099" y="373045"/>
              <a:ext cx="10832124" cy="6093070"/>
            </a:xfrm>
            <a:prstGeom prst="flowChartAlternateProcess">
              <a:avLst/>
            </a:prstGeom>
            <a:solidFill>
              <a:schemeClr val="lt1">
                <a:alpha val="34901"/>
              </a:schemeClr>
            </a:solidFill>
            <a:ln>
              <a:noFill/>
            </a:ln>
          </p:spPr>
        </p:pic>
        <p:sp>
          <p:nvSpPr>
            <p:cNvPr id="91" name="Google Shape;91;p13"/>
            <p:cNvSpPr/>
            <p:nvPr/>
          </p:nvSpPr>
          <p:spPr>
            <a:xfrm>
              <a:off x="642099" y="373045"/>
              <a:ext cx="10832124" cy="6093070"/>
            </a:xfrm>
            <a:prstGeom prst="roundRect">
              <a:avLst>
                <a:gd name="adj" fmla="val 16667"/>
              </a:avLst>
            </a:prstGeom>
            <a:solidFill>
              <a:schemeClr val="lt1">
                <a:alpha val="34901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" name="Google Shape;92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777054" flipH="1">
            <a:off x="8385375" y="4098554"/>
            <a:ext cx="4189231" cy="279119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3"/>
          <p:cNvSpPr txBox="1"/>
          <p:nvPr/>
        </p:nvSpPr>
        <p:spPr>
          <a:xfrm>
            <a:off x="3295860" y="643095"/>
            <a:ext cx="5998866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TỔNG LIÊN ĐOÀN LAO ĐỘNG VIỆT NAM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TRƯỜNG ĐẠI HỌC TÔN ĐỨC THẮNG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01876" y="1507567"/>
            <a:ext cx="1525644" cy="842481"/>
          </a:xfrm>
          <a:prstGeom prst="roundRect">
            <a:avLst>
              <a:gd name="adj" fmla="val 12060"/>
            </a:avLst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011680" y="2393352"/>
            <a:ext cx="898144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Extreme Gradient Boosting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(XGBoost)</a:t>
            </a:r>
            <a:endParaRPr sz="4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3586480" y="4206240"/>
            <a:ext cx="6451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Người hướng dẫn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Thầy Lê Cung Tưởng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Người thực hiện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	  </a:t>
            </a: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Trần Minh Phi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Mã số sinh viên</a:t>
            </a: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   </a:t>
            </a:r>
            <a:r>
              <a:rPr lang="en-US" sz="2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51900408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/>
          <p:nvPr/>
        </p:nvSpPr>
        <p:spPr>
          <a:xfrm>
            <a:off x="1583200" y="2102513"/>
            <a:ext cx="1579800" cy="3980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6" name="Google Shape;466;p36"/>
          <p:cNvCxnSpPr/>
          <p:nvPr/>
        </p:nvCxnSpPr>
        <p:spPr>
          <a:xfrm>
            <a:off x="1596950" y="2090600"/>
            <a:ext cx="0" cy="4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36"/>
          <p:cNvSpPr/>
          <p:nvPr/>
        </p:nvSpPr>
        <p:spPr>
          <a:xfrm>
            <a:off x="2210675" y="520052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8" name="Google Shape;468;p36"/>
          <p:cNvCxnSpPr/>
          <p:nvPr/>
        </p:nvCxnSpPr>
        <p:spPr>
          <a:xfrm>
            <a:off x="1419625" y="209060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36"/>
          <p:cNvCxnSpPr/>
          <p:nvPr/>
        </p:nvCxnSpPr>
        <p:spPr>
          <a:xfrm>
            <a:off x="1419625" y="369228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36"/>
          <p:cNvCxnSpPr/>
          <p:nvPr/>
        </p:nvCxnSpPr>
        <p:spPr>
          <a:xfrm>
            <a:off x="1419625" y="289144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36"/>
          <p:cNvCxnSpPr/>
          <p:nvPr/>
        </p:nvCxnSpPr>
        <p:spPr>
          <a:xfrm>
            <a:off x="1419625" y="529396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36"/>
          <p:cNvCxnSpPr/>
          <p:nvPr/>
        </p:nvCxnSpPr>
        <p:spPr>
          <a:xfrm>
            <a:off x="1419625" y="449312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36"/>
          <p:cNvCxnSpPr/>
          <p:nvPr/>
        </p:nvCxnSpPr>
        <p:spPr>
          <a:xfrm>
            <a:off x="1419625" y="6094800"/>
            <a:ext cx="31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6"/>
          <p:cNvCxnSpPr/>
          <p:nvPr/>
        </p:nvCxnSpPr>
        <p:spPr>
          <a:xfrm>
            <a:off x="4532425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36"/>
          <p:cNvCxnSpPr/>
          <p:nvPr/>
        </p:nvCxnSpPr>
        <p:spPr>
          <a:xfrm>
            <a:off x="3070400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6" name="Google Shape;476;p36"/>
          <p:cNvSpPr txBox="1"/>
          <p:nvPr/>
        </p:nvSpPr>
        <p:spPr>
          <a:xfrm>
            <a:off x="609600" y="181355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6"/>
          <p:cNvSpPr txBox="1"/>
          <p:nvPr/>
        </p:nvSpPr>
        <p:spPr>
          <a:xfrm>
            <a:off x="609600" y="3415238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6"/>
          <p:cNvSpPr txBox="1"/>
          <p:nvPr/>
        </p:nvSpPr>
        <p:spPr>
          <a:xfrm>
            <a:off x="609600" y="421606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6"/>
          <p:cNvSpPr txBox="1"/>
          <p:nvPr/>
        </p:nvSpPr>
        <p:spPr>
          <a:xfrm>
            <a:off x="609600" y="501691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6"/>
          <p:cNvSpPr txBox="1"/>
          <p:nvPr/>
        </p:nvSpPr>
        <p:spPr>
          <a:xfrm>
            <a:off x="2561450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6"/>
          <p:cNvSpPr txBox="1"/>
          <p:nvPr/>
        </p:nvSpPr>
        <p:spPr>
          <a:xfrm>
            <a:off x="402347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6"/>
          <p:cNvSpPr txBox="1"/>
          <p:nvPr/>
        </p:nvSpPr>
        <p:spPr>
          <a:xfrm>
            <a:off x="609600" y="261440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6"/>
          <p:cNvSpPr txBox="1"/>
          <p:nvPr/>
        </p:nvSpPr>
        <p:spPr>
          <a:xfrm>
            <a:off x="109942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6"/>
          <p:cNvSpPr txBox="1"/>
          <p:nvPr/>
        </p:nvSpPr>
        <p:spPr>
          <a:xfrm>
            <a:off x="590475" y="58177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36"/>
          <p:cNvSpPr/>
          <p:nvPr/>
        </p:nvSpPr>
        <p:spPr>
          <a:xfrm>
            <a:off x="4023475" y="477017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6"/>
          <p:cNvSpPr/>
          <p:nvPr/>
        </p:nvSpPr>
        <p:spPr>
          <a:xfrm>
            <a:off x="2882575" y="26144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6"/>
          <p:cNvSpPr/>
          <p:nvPr/>
        </p:nvSpPr>
        <p:spPr>
          <a:xfrm>
            <a:off x="3274225" y="24275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6"/>
          <p:cNvSpPr txBox="1"/>
          <p:nvPr/>
        </p:nvSpPr>
        <p:spPr>
          <a:xfrm>
            <a:off x="4123350" y="5840850"/>
            <a:ext cx="318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Posage (mg)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9" name="Google Shape;489;p36"/>
          <p:cNvCxnSpPr/>
          <p:nvPr/>
        </p:nvCxnSpPr>
        <p:spPr>
          <a:xfrm>
            <a:off x="1551300" y="3616088"/>
            <a:ext cx="286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36"/>
          <p:cNvCxnSpPr>
            <a:stCxn id="467" idx="0"/>
          </p:cNvCxnSpPr>
          <p:nvPr/>
        </p:nvCxnSpPr>
        <p:spPr>
          <a:xfrm rot="10800000">
            <a:off x="2304125" y="3619525"/>
            <a:ext cx="0" cy="15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6"/>
          <p:cNvCxnSpPr>
            <a:stCxn id="486" idx="4"/>
          </p:cNvCxnSpPr>
          <p:nvPr/>
        </p:nvCxnSpPr>
        <p:spPr>
          <a:xfrm>
            <a:off x="2976025" y="2801300"/>
            <a:ext cx="0" cy="8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36"/>
          <p:cNvCxnSpPr>
            <a:stCxn id="487" idx="4"/>
          </p:cNvCxnSpPr>
          <p:nvPr/>
        </p:nvCxnSpPr>
        <p:spPr>
          <a:xfrm>
            <a:off x="3367675" y="2614400"/>
            <a:ext cx="0" cy="9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36"/>
          <p:cNvCxnSpPr>
            <a:stCxn id="485" idx="0"/>
          </p:cNvCxnSpPr>
          <p:nvPr/>
        </p:nvCxnSpPr>
        <p:spPr>
          <a:xfrm rot="10800000">
            <a:off x="4116925" y="3619375"/>
            <a:ext cx="0" cy="11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94" name="Google Shape;494;p36"/>
          <p:cNvSpPr txBox="1"/>
          <p:nvPr/>
        </p:nvSpPr>
        <p:spPr>
          <a:xfrm>
            <a:off x="6746089" y="1813550"/>
            <a:ext cx="157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-10.5, 6.5</a:t>
            </a:r>
            <a:endParaRPr sz="2400" dirty="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6"/>
          <p:cNvSpPr txBox="1"/>
          <p:nvPr/>
        </p:nvSpPr>
        <p:spPr>
          <a:xfrm>
            <a:off x="9391650" y="338000"/>
            <a:ext cx="211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Similarity = 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6"/>
          <p:cNvSpPr txBox="1"/>
          <p:nvPr/>
        </p:nvSpPr>
        <p:spPr>
          <a:xfrm>
            <a:off x="144325" y="1436225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Effectiveness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6"/>
          <p:cNvSpPr txBox="1"/>
          <p:nvPr/>
        </p:nvSpPr>
        <p:spPr>
          <a:xfrm>
            <a:off x="9192000" y="1813550"/>
            <a:ext cx="143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7.5, -7.5</a:t>
            </a:r>
            <a:endParaRPr/>
          </a:p>
        </p:txBody>
      </p:sp>
      <p:sp>
        <p:nvSpPr>
          <p:cNvPr id="498" name="Google Shape;498;p36"/>
          <p:cNvSpPr txBox="1"/>
          <p:nvPr/>
        </p:nvSpPr>
        <p:spPr>
          <a:xfrm>
            <a:off x="7134675" y="338000"/>
            <a:ext cx="31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22.5</a:t>
            </a:r>
            <a:endParaRPr sz="2400" dirty="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9" name="Google Shape;499;p36"/>
          <p:cNvCxnSpPr/>
          <p:nvPr/>
        </p:nvCxnSpPr>
        <p:spPr>
          <a:xfrm rot="10800000">
            <a:off x="1790700" y="-514200"/>
            <a:ext cx="76200" cy="5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0" name="Google Shape;500;p36"/>
          <p:cNvCxnSpPr>
            <a:stCxn id="498" idx="2"/>
            <a:endCxn id="494" idx="0"/>
          </p:cNvCxnSpPr>
          <p:nvPr/>
        </p:nvCxnSpPr>
        <p:spPr>
          <a:xfrm flipH="1">
            <a:off x="7535989" y="892100"/>
            <a:ext cx="1155086" cy="9214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1" name="Google Shape;501;p36"/>
          <p:cNvCxnSpPr>
            <a:stCxn id="498" idx="2"/>
            <a:endCxn id="497" idx="0"/>
          </p:cNvCxnSpPr>
          <p:nvPr/>
        </p:nvCxnSpPr>
        <p:spPr>
          <a:xfrm>
            <a:off x="8691075" y="892100"/>
            <a:ext cx="1219800" cy="92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2" name="Google Shape;502;p36"/>
          <p:cNvSpPr txBox="1"/>
          <p:nvPr/>
        </p:nvSpPr>
        <p:spPr>
          <a:xfrm>
            <a:off x="6447613" y="24297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Similarity = 8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36"/>
          <p:cNvSpPr txBox="1"/>
          <p:nvPr/>
        </p:nvSpPr>
        <p:spPr>
          <a:xfrm>
            <a:off x="9019363" y="2520975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Similarity = 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36"/>
          <p:cNvSpPr txBox="1"/>
          <p:nvPr/>
        </p:nvSpPr>
        <p:spPr>
          <a:xfrm>
            <a:off x="1981200" y="502400"/>
            <a:ext cx="335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Predicted Drug Effectiveness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36"/>
          <p:cNvSpPr txBox="1"/>
          <p:nvPr/>
        </p:nvSpPr>
        <p:spPr>
          <a:xfrm>
            <a:off x="2162150" y="1245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cxnSp>
        <p:nvCxnSpPr>
          <p:cNvPr id="506" name="Google Shape;506;p36"/>
          <p:cNvCxnSpPr/>
          <p:nvPr/>
        </p:nvCxnSpPr>
        <p:spPr>
          <a:xfrm>
            <a:off x="3162300" y="1943100"/>
            <a:ext cx="0" cy="4305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507" name="Google Shape;507;p36"/>
          <p:cNvSpPr txBox="1"/>
          <p:nvPr/>
        </p:nvSpPr>
        <p:spPr>
          <a:xfrm>
            <a:off x="6127213" y="3550225"/>
            <a:ext cx="297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8 + 0 - 4 = 4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546;p37">
            <a:extLst>
              <a:ext uri="{FF2B5EF4-FFF2-40B4-BE49-F238E27FC236}">
                <a16:creationId xmlns:a16="http://schemas.microsoft.com/office/drawing/2014/main" id="{CF5D873D-D576-B622-CD5D-CACB89402E5E}"/>
              </a:ext>
            </a:extLst>
          </p:cNvPr>
          <p:cNvSpPr txBox="1"/>
          <p:nvPr/>
        </p:nvSpPr>
        <p:spPr>
          <a:xfrm>
            <a:off x="7136647" y="337350"/>
            <a:ext cx="31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 sz="2400" dirty="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12;p37">
            <a:extLst>
              <a:ext uri="{FF2B5EF4-FFF2-40B4-BE49-F238E27FC236}">
                <a16:creationId xmlns:a16="http://schemas.microsoft.com/office/drawing/2014/main" id="{E606822D-332E-1805-7F50-33EEA30B3A2F}"/>
              </a:ext>
            </a:extLst>
          </p:cNvPr>
          <p:cNvSpPr/>
          <p:nvPr/>
        </p:nvSpPr>
        <p:spPr>
          <a:xfrm>
            <a:off x="1569506" y="2102500"/>
            <a:ext cx="2278500" cy="3980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54;p37">
            <a:extLst>
              <a:ext uri="{FF2B5EF4-FFF2-40B4-BE49-F238E27FC236}">
                <a16:creationId xmlns:a16="http://schemas.microsoft.com/office/drawing/2014/main" id="{16CF6DF1-526B-FBD9-075E-310C29EEF5F3}"/>
              </a:ext>
            </a:extLst>
          </p:cNvPr>
          <p:cNvCxnSpPr/>
          <p:nvPr/>
        </p:nvCxnSpPr>
        <p:spPr>
          <a:xfrm>
            <a:off x="3848100" y="1943100"/>
            <a:ext cx="0" cy="4305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60" name="Google Shape;537;p37">
            <a:extLst>
              <a:ext uri="{FF2B5EF4-FFF2-40B4-BE49-F238E27FC236}">
                <a16:creationId xmlns:a16="http://schemas.microsoft.com/office/drawing/2014/main" id="{1FC3E543-E7A7-AABD-2FA5-4D63A7C00FB0}"/>
              </a:ext>
            </a:extLst>
          </p:cNvPr>
          <p:cNvCxnSpPr/>
          <p:nvPr/>
        </p:nvCxnSpPr>
        <p:spPr>
          <a:xfrm>
            <a:off x="1541875" y="3616088"/>
            <a:ext cx="286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" name="Google Shape;538;p37">
            <a:extLst>
              <a:ext uri="{FF2B5EF4-FFF2-40B4-BE49-F238E27FC236}">
                <a16:creationId xmlns:a16="http://schemas.microsoft.com/office/drawing/2014/main" id="{39018091-D2B7-27E2-8A01-A70252DE9D36}"/>
              </a:ext>
            </a:extLst>
          </p:cNvPr>
          <p:cNvCxnSpPr/>
          <p:nvPr/>
        </p:nvCxnSpPr>
        <p:spPr>
          <a:xfrm rot="10800000">
            <a:off x="2415781" y="3600500"/>
            <a:ext cx="0" cy="15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2" name="Google Shape;515;p37">
            <a:extLst>
              <a:ext uri="{FF2B5EF4-FFF2-40B4-BE49-F238E27FC236}">
                <a16:creationId xmlns:a16="http://schemas.microsoft.com/office/drawing/2014/main" id="{23CF98E9-D9A9-DBDA-4332-AEE74B5941AD}"/>
              </a:ext>
            </a:extLst>
          </p:cNvPr>
          <p:cNvSpPr/>
          <p:nvPr/>
        </p:nvSpPr>
        <p:spPr>
          <a:xfrm>
            <a:off x="2321442" y="51720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" name="Google Shape;539;p37">
            <a:extLst>
              <a:ext uri="{FF2B5EF4-FFF2-40B4-BE49-F238E27FC236}">
                <a16:creationId xmlns:a16="http://schemas.microsoft.com/office/drawing/2014/main" id="{E9BB94C2-C732-9E9B-017C-6AC475F3A572}"/>
              </a:ext>
            </a:extLst>
          </p:cNvPr>
          <p:cNvCxnSpPr/>
          <p:nvPr/>
        </p:nvCxnSpPr>
        <p:spPr>
          <a:xfrm>
            <a:off x="3162300" y="2801300"/>
            <a:ext cx="0" cy="8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4" name="Google Shape;534;p37">
            <a:extLst>
              <a:ext uri="{FF2B5EF4-FFF2-40B4-BE49-F238E27FC236}">
                <a16:creationId xmlns:a16="http://schemas.microsoft.com/office/drawing/2014/main" id="{DB65B4D4-A1D1-6A01-C8AF-958ED021334F}"/>
              </a:ext>
            </a:extLst>
          </p:cNvPr>
          <p:cNvSpPr/>
          <p:nvPr/>
        </p:nvSpPr>
        <p:spPr>
          <a:xfrm>
            <a:off x="3077451" y="260024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540;p37">
            <a:extLst>
              <a:ext uri="{FF2B5EF4-FFF2-40B4-BE49-F238E27FC236}">
                <a16:creationId xmlns:a16="http://schemas.microsoft.com/office/drawing/2014/main" id="{919D1ABB-70A4-A492-D524-E2ABF1C167AF}"/>
              </a:ext>
            </a:extLst>
          </p:cNvPr>
          <p:cNvCxnSpPr/>
          <p:nvPr/>
        </p:nvCxnSpPr>
        <p:spPr>
          <a:xfrm>
            <a:off x="3554367" y="2629988"/>
            <a:ext cx="0" cy="9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6" name="Google Shape;535;p37">
            <a:extLst>
              <a:ext uri="{FF2B5EF4-FFF2-40B4-BE49-F238E27FC236}">
                <a16:creationId xmlns:a16="http://schemas.microsoft.com/office/drawing/2014/main" id="{606EDC98-7E4B-2529-DE5C-830A2ADC1ACC}"/>
              </a:ext>
            </a:extLst>
          </p:cNvPr>
          <p:cNvSpPr/>
          <p:nvPr/>
        </p:nvSpPr>
        <p:spPr>
          <a:xfrm>
            <a:off x="3485826" y="2398026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542;p37">
            <a:extLst>
              <a:ext uri="{FF2B5EF4-FFF2-40B4-BE49-F238E27FC236}">
                <a16:creationId xmlns:a16="http://schemas.microsoft.com/office/drawing/2014/main" id="{E0DA5233-2E65-D653-E21C-2B2B9BE0265A}"/>
              </a:ext>
            </a:extLst>
          </p:cNvPr>
          <p:cNvSpPr txBox="1"/>
          <p:nvPr/>
        </p:nvSpPr>
        <p:spPr>
          <a:xfrm>
            <a:off x="661035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-10.5, 6.5, </a:t>
            </a:r>
            <a:r>
              <a:rPr lang="en-US" sz="2400">
                <a:solidFill>
                  <a:schemeClr val="dk1"/>
                </a:solidFill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550;p37">
            <a:extLst>
              <a:ext uri="{FF2B5EF4-FFF2-40B4-BE49-F238E27FC236}">
                <a16:creationId xmlns:a16="http://schemas.microsoft.com/office/drawing/2014/main" id="{F7FC1C8B-3046-3F79-AAA7-77DC2D434842}"/>
              </a:ext>
            </a:extLst>
          </p:cNvPr>
          <p:cNvSpPr txBox="1"/>
          <p:nvPr/>
        </p:nvSpPr>
        <p:spPr>
          <a:xfrm>
            <a:off x="6493713" y="2286950"/>
            <a:ext cx="194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Similarity = 4.08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551;p37">
            <a:extLst>
              <a:ext uri="{FF2B5EF4-FFF2-40B4-BE49-F238E27FC236}">
                <a16:creationId xmlns:a16="http://schemas.microsoft.com/office/drawing/2014/main" id="{4A781341-802E-C1AD-A1EA-016B32722B4F}"/>
              </a:ext>
            </a:extLst>
          </p:cNvPr>
          <p:cNvSpPr txBox="1"/>
          <p:nvPr/>
        </p:nvSpPr>
        <p:spPr>
          <a:xfrm>
            <a:off x="9019363" y="2520975"/>
            <a:ext cx="194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Similarity = 56.25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555;p37">
            <a:extLst>
              <a:ext uri="{FF2B5EF4-FFF2-40B4-BE49-F238E27FC236}">
                <a16:creationId xmlns:a16="http://schemas.microsoft.com/office/drawing/2014/main" id="{26548A6C-EBB1-0303-98BC-594D1C7E996D}"/>
              </a:ext>
            </a:extLst>
          </p:cNvPr>
          <p:cNvSpPr txBox="1"/>
          <p:nvPr/>
        </p:nvSpPr>
        <p:spPr>
          <a:xfrm>
            <a:off x="5833470" y="3554478"/>
            <a:ext cx="483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4.08 + 56.25 - 4 = 56.33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545;p37">
            <a:extLst>
              <a:ext uri="{FF2B5EF4-FFF2-40B4-BE49-F238E27FC236}">
                <a16:creationId xmlns:a16="http://schemas.microsoft.com/office/drawing/2014/main" id="{FA445E14-6F1F-950D-3B4B-5187EC2E01E3}"/>
              </a:ext>
            </a:extLst>
          </p:cNvPr>
          <p:cNvSpPr txBox="1"/>
          <p:nvPr/>
        </p:nvSpPr>
        <p:spPr>
          <a:xfrm>
            <a:off x="9153871" y="1802750"/>
            <a:ext cx="143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-7.5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2" dur="2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8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2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8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2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 animBg="1"/>
      <p:bldP spid="494" grpId="0"/>
      <p:bldP spid="497" grpId="0"/>
      <p:bldP spid="498" grpId="0"/>
      <p:bldP spid="502" grpId="0"/>
      <p:bldP spid="503" grpId="0"/>
      <p:bldP spid="507" grpId="0"/>
      <p:bldP spid="46" grpId="0"/>
      <p:bldP spid="58" grpId="0" animBg="1"/>
      <p:bldP spid="62" grpId="0" animBg="1"/>
      <p:bldP spid="64" grpId="0" animBg="1"/>
      <p:bldP spid="66" grpId="0" animBg="1"/>
      <p:bldP spid="68" grpId="0"/>
      <p:bldP spid="69" grpId="0"/>
      <p:bldP spid="71" grpId="0"/>
      <p:bldP spid="72" grpId="0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4767F76-F4A4-3495-8072-217BCD06A236}"/>
              </a:ext>
            </a:extLst>
          </p:cNvPr>
          <p:cNvSpPr txBox="1"/>
          <p:nvPr/>
        </p:nvSpPr>
        <p:spPr>
          <a:xfrm>
            <a:off x="1242646" y="797169"/>
            <a:ext cx="815926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300" dirty="0"/>
              <a:t>(Gain Dosage &lt; 30 ) = 56.33   &lt; (Gain Dosae &lt; 15) = 120.33 </a:t>
            </a:r>
            <a:endParaRPr lang="en-GB" sz="2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D43EEA-C865-73E5-18E1-CC822352047A}"/>
              </a:ext>
            </a:extLst>
          </p:cNvPr>
          <p:cNvSpPr txBox="1"/>
          <p:nvPr/>
        </p:nvSpPr>
        <p:spPr>
          <a:xfrm>
            <a:off x="1242646" y="1588077"/>
            <a:ext cx="815926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300" dirty="0"/>
              <a:t>(Gain Dosage &lt; 22.5 ) = 4   &lt; (Gain Dosae &lt; 15) = 120.33 </a:t>
            </a:r>
            <a:endParaRPr lang="en-GB" sz="23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AA11C51-3A00-5C7E-9A42-C1688F058E33}"/>
              </a:ext>
            </a:extLst>
          </p:cNvPr>
          <p:cNvCxnSpPr/>
          <p:nvPr/>
        </p:nvCxnSpPr>
        <p:spPr>
          <a:xfrm>
            <a:off x="3110671" y="3249770"/>
            <a:ext cx="54428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6893A6-BC43-49C8-3105-4954E60CE3BA}"/>
              </a:ext>
            </a:extLst>
          </p:cNvPr>
          <p:cNvSpPr txBox="1"/>
          <p:nvPr/>
        </p:nvSpPr>
        <p:spPr>
          <a:xfrm>
            <a:off x="3756073" y="2972771"/>
            <a:ext cx="39108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dirty="0"/>
              <a:t>Dosage &lt; 15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270939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1" name="Google Shape;561;p38"/>
          <p:cNvCxnSpPr/>
          <p:nvPr/>
        </p:nvCxnSpPr>
        <p:spPr>
          <a:xfrm>
            <a:off x="1596950" y="2090600"/>
            <a:ext cx="0" cy="4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2" name="Google Shape;562;p38"/>
          <p:cNvSpPr/>
          <p:nvPr/>
        </p:nvSpPr>
        <p:spPr>
          <a:xfrm>
            <a:off x="2210675" y="520052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3" name="Google Shape;563;p38"/>
          <p:cNvCxnSpPr/>
          <p:nvPr/>
        </p:nvCxnSpPr>
        <p:spPr>
          <a:xfrm>
            <a:off x="1419625" y="209060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4" name="Google Shape;564;p38"/>
          <p:cNvCxnSpPr/>
          <p:nvPr/>
        </p:nvCxnSpPr>
        <p:spPr>
          <a:xfrm>
            <a:off x="1419625" y="369228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38"/>
          <p:cNvCxnSpPr/>
          <p:nvPr/>
        </p:nvCxnSpPr>
        <p:spPr>
          <a:xfrm>
            <a:off x="1419625" y="289144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6" name="Google Shape;566;p38"/>
          <p:cNvCxnSpPr/>
          <p:nvPr/>
        </p:nvCxnSpPr>
        <p:spPr>
          <a:xfrm>
            <a:off x="1419625" y="529396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7" name="Google Shape;567;p38"/>
          <p:cNvCxnSpPr/>
          <p:nvPr/>
        </p:nvCxnSpPr>
        <p:spPr>
          <a:xfrm>
            <a:off x="1419625" y="449312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8" name="Google Shape;568;p38"/>
          <p:cNvCxnSpPr/>
          <p:nvPr/>
        </p:nvCxnSpPr>
        <p:spPr>
          <a:xfrm>
            <a:off x="1419625" y="6094800"/>
            <a:ext cx="31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9" name="Google Shape;569;p38"/>
          <p:cNvCxnSpPr/>
          <p:nvPr/>
        </p:nvCxnSpPr>
        <p:spPr>
          <a:xfrm>
            <a:off x="4532425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0" name="Google Shape;570;p38"/>
          <p:cNvCxnSpPr/>
          <p:nvPr/>
        </p:nvCxnSpPr>
        <p:spPr>
          <a:xfrm>
            <a:off x="3070400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38"/>
          <p:cNvSpPr txBox="1"/>
          <p:nvPr/>
        </p:nvSpPr>
        <p:spPr>
          <a:xfrm>
            <a:off x="609600" y="181355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38"/>
          <p:cNvSpPr txBox="1"/>
          <p:nvPr/>
        </p:nvSpPr>
        <p:spPr>
          <a:xfrm>
            <a:off x="609600" y="3415238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38"/>
          <p:cNvSpPr txBox="1"/>
          <p:nvPr/>
        </p:nvSpPr>
        <p:spPr>
          <a:xfrm>
            <a:off x="609600" y="421606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38"/>
          <p:cNvSpPr txBox="1"/>
          <p:nvPr/>
        </p:nvSpPr>
        <p:spPr>
          <a:xfrm>
            <a:off x="609600" y="501691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38"/>
          <p:cNvSpPr txBox="1"/>
          <p:nvPr/>
        </p:nvSpPr>
        <p:spPr>
          <a:xfrm>
            <a:off x="2561450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38"/>
          <p:cNvSpPr txBox="1"/>
          <p:nvPr/>
        </p:nvSpPr>
        <p:spPr>
          <a:xfrm>
            <a:off x="402347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38"/>
          <p:cNvSpPr txBox="1"/>
          <p:nvPr/>
        </p:nvSpPr>
        <p:spPr>
          <a:xfrm>
            <a:off x="609600" y="261440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38"/>
          <p:cNvSpPr txBox="1"/>
          <p:nvPr/>
        </p:nvSpPr>
        <p:spPr>
          <a:xfrm>
            <a:off x="109942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38"/>
          <p:cNvSpPr txBox="1"/>
          <p:nvPr/>
        </p:nvSpPr>
        <p:spPr>
          <a:xfrm>
            <a:off x="590475" y="58177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38"/>
          <p:cNvSpPr/>
          <p:nvPr/>
        </p:nvSpPr>
        <p:spPr>
          <a:xfrm>
            <a:off x="4023475" y="477017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8"/>
          <p:cNvSpPr/>
          <p:nvPr/>
        </p:nvSpPr>
        <p:spPr>
          <a:xfrm>
            <a:off x="2882575" y="26144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8"/>
          <p:cNvSpPr/>
          <p:nvPr/>
        </p:nvSpPr>
        <p:spPr>
          <a:xfrm>
            <a:off x="3274225" y="24275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8"/>
          <p:cNvSpPr txBox="1"/>
          <p:nvPr/>
        </p:nvSpPr>
        <p:spPr>
          <a:xfrm>
            <a:off x="4123350" y="5840850"/>
            <a:ext cx="318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Posage (mg)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4" name="Google Shape;584;p38"/>
          <p:cNvCxnSpPr/>
          <p:nvPr/>
        </p:nvCxnSpPr>
        <p:spPr>
          <a:xfrm>
            <a:off x="1551300" y="3616088"/>
            <a:ext cx="286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38"/>
          <p:cNvCxnSpPr>
            <a:stCxn id="562" idx="0"/>
          </p:cNvCxnSpPr>
          <p:nvPr/>
        </p:nvCxnSpPr>
        <p:spPr>
          <a:xfrm rot="10800000">
            <a:off x="2304125" y="3619525"/>
            <a:ext cx="0" cy="15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8"/>
          <p:cNvCxnSpPr>
            <a:stCxn id="581" idx="4"/>
          </p:cNvCxnSpPr>
          <p:nvPr/>
        </p:nvCxnSpPr>
        <p:spPr>
          <a:xfrm>
            <a:off x="2976025" y="2801300"/>
            <a:ext cx="0" cy="8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8"/>
          <p:cNvCxnSpPr>
            <a:stCxn id="582" idx="4"/>
          </p:cNvCxnSpPr>
          <p:nvPr/>
        </p:nvCxnSpPr>
        <p:spPr>
          <a:xfrm>
            <a:off x="3367675" y="2614400"/>
            <a:ext cx="0" cy="9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38"/>
          <p:cNvCxnSpPr>
            <a:stCxn id="580" idx="0"/>
          </p:cNvCxnSpPr>
          <p:nvPr/>
        </p:nvCxnSpPr>
        <p:spPr>
          <a:xfrm rot="10800000">
            <a:off x="4116925" y="3619375"/>
            <a:ext cx="0" cy="11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89" name="Google Shape;589;p38"/>
          <p:cNvSpPr txBox="1"/>
          <p:nvPr/>
        </p:nvSpPr>
        <p:spPr>
          <a:xfrm>
            <a:off x="661035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9658350" y="1075775"/>
            <a:ext cx="211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Similarity =14.08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144325" y="1436225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Effectiveness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38"/>
          <p:cNvSpPr txBox="1"/>
          <p:nvPr/>
        </p:nvSpPr>
        <p:spPr>
          <a:xfrm>
            <a:off x="919200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22.5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593" name="Google Shape;593;p38"/>
          <p:cNvSpPr txBox="1"/>
          <p:nvPr/>
        </p:nvSpPr>
        <p:spPr>
          <a:xfrm>
            <a:off x="7115625" y="687050"/>
            <a:ext cx="31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4" name="Google Shape;594;p38"/>
          <p:cNvCxnSpPr>
            <a:stCxn id="593" idx="2"/>
            <a:endCxn id="589" idx="0"/>
          </p:cNvCxnSpPr>
          <p:nvPr/>
        </p:nvCxnSpPr>
        <p:spPr>
          <a:xfrm flipH="1">
            <a:off x="7581225" y="1241150"/>
            <a:ext cx="1090800" cy="57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38"/>
          <p:cNvCxnSpPr>
            <a:stCxn id="593" idx="2"/>
          </p:cNvCxnSpPr>
          <p:nvPr/>
        </p:nvCxnSpPr>
        <p:spPr>
          <a:xfrm>
            <a:off x="8672025" y="1241150"/>
            <a:ext cx="929100" cy="53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6" name="Google Shape;596;p38"/>
          <p:cNvSpPr txBox="1"/>
          <p:nvPr/>
        </p:nvSpPr>
        <p:spPr>
          <a:xfrm>
            <a:off x="7981713" y="3258750"/>
            <a:ext cx="194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Similarity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= 42.25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38"/>
          <p:cNvSpPr txBox="1"/>
          <p:nvPr/>
        </p:nvSpPr>
        <p:spPr>
          <a:xfrm>
            <a:off x="10058388" y="3339050"/>
            <a:ext cx="194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Similarity 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 0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38"/>
          <p:cNvSpPr txBox="1"/>
          <p:nvPr/>
        </p:nvSpPr>
        <p:spPr>
          <a:xfrm>
            <a:off x="1981200" y="502400"/>
            <a:ext cx="335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Predicted Drug Effectiveness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38"/>
          <p:cNvSpPr txBox="1"/>
          <p:nvPr/>
        </p:nvSpPr>
        <p:spPr>
          <a:xfrm>
            <a:off x="2162150" y="1245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cxnSp>
        <p:nvCxnSpPr>
          <p:cNvPr id="600" name="Google Shape;600;p38"/>
          <p:cNvCxnSpPr/>
          <p:nvPr/>
        </p:nvCxnSpPr>
        <p:spPr>
          <a:xfrm>
            <a:off x="2628900" y="1943100"/>
            <a:ext cx="0" cy="4305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01" name="Google Shape;601;p38"/>
          <p:cNvSpPr txBox="1"/>
          <p:nvPr/>
        </p:nvSpPr>
        <p:spPr>
          <a:xfrm>
            <a:off x="6487385" y="5244750"/>
            <a:ext cx="483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42.25 + 0 - 14.08 = 28.17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38"/>
          <p:cNvSpPr txBox="1"/>
          <p:nvPr/>
        </p:nvSpPr>
        <p:spPr>
          <a:xfrm>
            <a:off x="7937025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38"/>
          <p:cNvSpPr txBox="1"/>
          <p:nvPr/>
        </p:nvSpPr>
        <p:spPr>
          <a:xfrm>
            <a:off x="10058400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7.5,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" name="Google Shape;604;p38"/>
          <p:cNvCxnSpPr>
            <a:stCxn id="592" idx="2"/>
            <a:endCxn id="602" idx="0"/>
          </p:cNvCxnSpPr>
          <p:nvPr/>
        </p:nvCxnSpPr>
        <p:spPr>
          <a:xfrm flipH="1">
            <a:off x="8908050" y="2367650"/>
            <a:ext cx="12549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5" name="Google Shape;605;p38"/>
          <p:cNvCxnSpPr>
            <a:stCxn id="592" idx="2"/>
            <a:endCxn id="603" idx="0"/>
          </p:cNvCxnSpPr>
          <p:nvPr/>
        </p:nvCxnSpPr>
        <p:spPr>
          <a:xfrm>
            <a:off x="10162950" y="2367650"/>
            <a:ext cx="8664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6" name="Google Shape;606;p38"/>
          <p:cNvCxnSpPr/>
          <p:nvPr/>
        </p:nvCxnSpPr>
        <p:spPr>
          <a:xfrm>
            <a:off x="2647950" y="3638550"/>
            <a:ext cx="1790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8"/>
          <p:cNvCxnSpPr/>
          <p:nvPr/>
        </p:nvCxnSpPr>
        <p:spPr>
          <a:xfrm>
            <a:off x="3162300" y="1943100"/>
            <a:ext cx="0" cy="4305300"/>
          </a:xfrm>
          <a:prstGeom prst="straightConnector1">
            <a:avLst/>
          </a:prstGeom>
          <a:noFill/>
          <a:ln w="28575" cap="flat" cmpd="sng">
            <a:solidFill>
              <a:srgbClr val="54813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" name="Google Shape;644;p39">
            <a:extLst>
              <a:ext uri="{FF2B5EF4-FFF2-40B4-BE49-F238E27FC236}">
                <a16:creationId xmlns:a16="http://schemas.microsoft.com/office/drawing/2014/main" id="{C17B20CD-4391-852D-1051-B1FB712BDBB6}"/>
              </a:ext>
            </a:extLst>
          </p:cNvPr>
          <p:cNvSpPr txBox="1"/>
          <p:nvPr/>
        </p:nvSpPr>
        <p:spPr>
          <a:xfrm>
            <a:off x="9153075" y="1823476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 dirty="0">
              <a:highlight>
                <a:srgbClr val="9FC5E8"/>
              </a:highlight>
            </a:endParaRPr>
          </a:p>
        </p:txBody>
      </p:sp>
      <p:sp>
        <p:nvSpPr>
          <p:cNvPr id="51" name="Google Shape;654;p39">
            <a:extLst>
              <a:ext uri="{FF2B5EF4-FFF2-40B4-BE49-F238E27FC236}">
                <a16:creationId xmlns:a16="http://schemas.microsoft.com/office/drawing/2014/main" id="{48ADA02D-07AE-48C9-FF3F-98D6294D95DB}"/>
              </a:ext>
            </a:extLst>
          </p:cNvPr>
          <p:cNvSpPr txBox="1"/>
          <p:nvPr/>
        </p:nvSpPr>
        <p:spPr>
          <a:xfrm>
            <a:off x="8039654" y="2722246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6.5, 7.5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655;p39">
            <a:extLst>
              <a:ext uri="{FF2B5EF4-FFF2-40B4-BE49-F238E27FC236}">
                <a16:creationId xmlns:a16="http://schemas.microsoft.com/office/drawing/2014/main" id="{EC1ACFB4-D66E-EFAC-D571-D4874F9600C4}"/>
              </a:ext>
            </a:extLst>
          </p:cNvPr>
          <p:cNvSpPr txBox="1"/>
          <p:nvPr/>
        </p:nvSpPr>
        <p:spPr>
          <a:xfrm>
            <a:off x="10008896" y="2761004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653;p39">
            <a:extLst>
              <a:ext uri="{FF2B5EF4-FFF2-40B4-BE49-F238E27FC236}">
                <a16:creationId xmlns:a16="http://schemas.microsoft.com/office/drawing/2014/main" id="{7706185F-3199-6D95-D748-5C4F1A11C825}"/>
              </a:ext>
            </a:extLst>
          </p:cNvPr>
          <p:cNvSpPr txBox="1"/>
          <p:nvPr/>
        </p:nvSpPr>
        <p:spPr>
          <a:xfrm>
            <a:off x="6487385" y="5240353"/>
            <a:ext cx="483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98 + 56.25 -14.08 = 140.17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" name="Google Shape;659;p39">
            <a:extLst>
              <a:ext uri="{FF2B5EF4-FFF2-40B4-BE49-F238E27FC236}">
                <a16:creationId xmlns:a16="http://schemas.microsoft.com/office/drawing/2014/main" id="{40C8E251-1822-AD15-F0EF-D6665EC5CD22}"/>
              </a:ext>
            </a:extLst>
          </p:cNvPr>
          <p:cNvCxnSpPr/>
          <p:nvPr/>
        </p:nvCxnSpPr>
        <p:spPr>
          <a:xfrm>
            <a:off x="3771900" y="1943100"/>
            <a:ext cx="0" cy="4305300"/>
          </a:xfrm>
          <a:prstGeom prst="straightConnector1">
            <a:avLst/>
          </a:prstGeom>
          <a:noFill/>
          <a:ln w="28575" cap="flat" cmpd="sng">
            <a:solidFill>
              <a:srgbClr val="54813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5" name="Google Shape;648;p39">
            <a:extLst>
              <a:ext uri="{FF2B5EF4-FFF2-40B4-BE49-F238E27FC236}">
                <a16:creationId xmlns:a16="http://schemas.microsoft.com/office/drawing/2014/main" id="{DE709CD2-94AC-234F-3FD1-A313B7C49E93}"/>
              </a:ext>
            </a:extLst>
          </p:cNvPr>
          <p:cNvSpPr txBox="1"/>
          <p:nvPr/>
        </p:nvSpPr>
        <p:spPr>
          <a:xfrm>
            <a:off x="7933385" y="3301426"/>
            <a:ext cx="194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Similarity </a:t>
            </a:r>
            <a:br>
              <a:rPr lang="en-US" sz="2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 98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649;p39">
            <a:extLst>
              <a:ext uri="{FF2B5EF4-FFF2-40B4-BE49-F238E27FC236}">
                <a16:creationId xmlns:a16="http://schemas.microsoft.com/office/drawing/2014/main" id="{E4F2D65F-7164-97DD-D004-C9963F502A1D}"/>
              </a:ext>
            </a:extLst>
          </p:cNvPr>
          <p:cNvSpPr txBox="1"/>
          <p:nvPr/>
        </p:nvSpPr>
        <p:spPr>
          <a:xfrm>
            <a:off x="10088610" y="3370308"/>
            <a:ext cx="194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Similarity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= 56.25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9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59" dur="2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" grpId="0"/>
      <p:bldP spid="596" grpId="0"/>
      <p:bldP spid="597" grpId="0"/>
      <p:bldP spid="601" grpId="0"/>
      <p:bldP spid="602" grpId="0"/>
      <p:bldP spid="603" grpId="0"/>
      <p:bldP spid="50" grpId="0"/>
      <p:bldP spid="51" grpId="0"/>
      <p:bldP spid="52" grpId="0"/>
      <p:bldP spid="53" grpId="0"/>
      <p:bldP spid="55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0"/>
          <p:cNvSpPr/>
          <p:nvPr/>
        </p:nvSpPr>
        <p:spPr>
          <a:xfrm>
            <a:off x="1569496" y="2102500"/>
            <a:ext cx="1090800" cy="39804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9" name="Google Shape;669;p40"/>
          <p:cNvCxnSpPr/>
          <p:nvPr/>
        </p:nvCxnSpPr>
        <p:spPr>
          <a:xfrm>
            <a:off x="1596950" y="2090600"/>
            <a:ext cx="0" cy="4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0" name="Google Shape;670;p40"/>
          <p:cNvSpPr/>
          <p:nvPr/>
        </p:nvSpPr>
        <p:spPr>
          <a:xfrm>
            <a:off x="2210675" y="520052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1" name="Google Shape;671;p40"/>
          <p:cNvCxnSpPr/>
          <p:nvPr/>
        </p:nvCxnSpPr>
        <p:spPr>
          <a:xfrm>
            <a:off x="1419625" y="209060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40"/>
          <p:cNvCxnSpPr/>
          <p:nvPr/>
        </p:nvCxnSpPr>
        <p:spPr>
          <a:xfrm>
            <a:off x="1419625" y="369228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40"/>
          <p:cNvCxnSpPr/>
          <p:nvPr/>
        </p:nvCxnSpPr>
        <p:spPr>
          <a:xfrm>
            <a:off x="1419625" y="289144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40"/>
          <p:cNvCxnSpPr/>
          <p:nvPr/>
        </p:nvCxnSpPr>
        <p:spPr>
          <a:xfrm>
            <a:off x="1419625" y="529396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40"/>
          <p:cNvCxnSpPr/>
          <p:nvPr/>
        </p:nvCxnSpPr>
        <p:spPr>
          <a:xfrm>
            <a:off x="1419625" y="449312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40"/>
          <p:cNvCxnSpPr/>
          <p:nvPr/>
        </p:nvCxnSpPr>
        <p:spPr>
          <a:xfrm>
            <a:off x="1419625" y="6094800"/>
            <a:ext cx="31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40"/>
          <p:cNvCxnSpPr/>
          <p:nvPr/>
        </p:nvCxnSpPr>
        <p:spPr>
          <a:xfrm>
            <a:off x="4532425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40"/>
          <p:cNvCxnSpPr/>
          <p:nvPr/>
        </p:nvCxnSpPr>
        <p:spPr>
          <a:xfrm>
            <a:off x="3070400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40"/>
          <p:cNvSpPr txBox="1"/>
          <p:nvPr/>
        </p:nvSpPr>
        <p:spPr>
          <a:xfrm>
            <a:off x="609600" y="181355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40"/>
          <p:cNvSpPr txBox="1"/>
          <p:nvPr/>
        </p:nvSpPr>
        <p:spPr>
          <a:xfrm>
            <a:off x="609600" y="3415238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40"/>
          <p:cNvSpPr txBox="1"/>
          <p:nvPr/>
        </p:nvSpPr>
        <p:spPr>
          <a:xfrm>
            <a:off x="609600" y="421606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40"/>
          <p:cNvSpPr txBox="1"/>
          <p:nvPr/>
        </p:nvSpPr>
        <p:spPr>
          <a:xfrm>
            <a:off x="609600" y="501691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40"/>
          <p:cNvSpPr txBox="1"/>
          <p:nvPr/>
        </p:nvSpPr>
        <p:spPr>
          <a:xfrm>
            <a:off x="2561450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40"/>
          <p:cNvSpPr txBox="1"/>
          <p:nvPr/>
        </p:nvSpPr>
        <p:spPr>
          <a:xfrm>
            <a:off x="402347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40"/>
          <p:cNvSpPr txBox="1"/>
          <p:nvPr/>
        </p:nvSpPr>
        <p:spPr>
          <a:xfrm>
            <a:off x="609600" y="261440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40"/>
          <p:cNvSpPr txBox="1"/>
          <p:nvPr/>
        </p:nvSpPr>
        <p:spPr>
          <a:xfrm>
            <a:off x="109942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40"/>
          <p:cNvSpPr txBox="1"/>
          <p:nvPr/>
        </p:nvSpPr>
        <p:spPr>
          <a:xfrm>
            <a:off x="590475" y="58177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40"/>
          <p:cNvSpPr/>
          <p:nvPr/>
        </p:nvSpPr>
        <p:spPr>
          <a:xfrm>
            <a:off x="4023475" y="477017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40"/>
          <p:cNvSpPr/>
          <p:nvPr/>
        </p:nvSpPr>
        <p:spPr>
          <a:xfrm>
            <a:off x="2882575" y="26144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40"/>
          <p:cNvSpPr/>
          <p:nvPr/>
        </p:nvSpPr>
        <p:spPr>
          <a:xfrm>
            <a:off x="3274225" y="24275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0"/>
          <p:cNvSpPr txBox="1"/>
          <p:nvPr/>
        </p:nvSpPr>
        <p:spPr>
          <a:xfrm>
            <a:off x="4123350" y="5840850"/>
            <a:ext cx="318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Posage (mg)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2" name="Google Shape;692;p40"/>
          <p:cNvCxnSpPr/>
          <p:nvPr/>
        </p:nvCxnSpPr>
        <p:spPr>
          <a:xfrm>
            <a:off x="1551300" y="3616088"/>
            <a:ext cx="286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40"/>
          <p:cNvCxnSpPr>
            <a:stCxn id="670" idx="0"/>
          </p:cNvCxnSpPr>
          <p:nvPr/>
        </p:nvCxnSpPr>
        <p:spPr>
          <a:xfrm rot="10800000">
            <a:off x="2304125" y="3619525"/>
            <a:ext cx="0" cy="15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40"/>
          <p:cNvCxnSpPr>
            <a:stCxn id="689" idx="4"/>
          </p:cNvCxnSpPr>
          <p:nvPr/>
        </p:nvCxnSpPr>
        <p:spPr>
          <a:xfrm>
            <a:off x="2976025" y="2801300"/>
            <a:ext cx="0" cy="8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40"/>
          <p:cNvCxnSpPr>
            <a:stCxn id="690" idx="4"/>
          </p:cNvCxnSpPr>
          <p:nvPr/>
        </p:nvCxnSpPr>
        <p:spPr>
          <a:xfrm>
            <a:off x="3367675" y="2614400"/>
            <a:ext cx="0" cy="9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40"/>
          <p:cNvCxnSpPr>
            <a:stCxn id="688" idx="0"/>
          </p:cNvCxnSpPr>
          <p:nvPr/>
        </p:nvCxnSpPr>
        <p:spPr>
          <a:xfrm rot="10800000">
            <a:off x="4116925" y="3619375"/>
            <a:ext cx="0" cy="11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697" name="Google Shape;697;p40"/>
          <p:cNvSpPr txBox="1"/>
          <p:nvPr/>
        </p:nvSpPr>
        <p:spPr>
          <a:xfrm>
            <a:off x="661035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40"/>
          <p:cNvSpPr txBox="1"/>
          <p:nvPr/>
        </p:nvSpPr>
        <p:spPr>
          <a:xfrm>
            <a:off x="9658350" y="1075775"/>
            <a:ext cx="211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Gain = 140.17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40"/>
          <p:cNvSpPr txBox="1"/>
          <p:nvPr/>
        </p:nvSpPr>
        <p:spPr>
          <a:xfrm>
            <a:off x="144325" y="1436225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Effectiveness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40"/>
          <p:cNvSpPr txBox="1"/>
          <p:nvPr/>
        </p:nvSpPr>
        <p:spPr>
          <a:xfrm>
            <a:off x="919200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701" name="Google Shape;701;p40"/>
          <p:cNvSpPr txBox="1"/>
          <p:nvPr/>
        </p:nvSpPr>
        <p:spPr>
          <a:xfrm>
            <a:off x="7115625" y="687050"/>
            <a:ext cx="31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2" name="Google Shape;702;p40"/>
          <p:cNvCxnSpPr>
            <a:stCxn id="701" idx="2"/>
            <a:endCxn id="697" idx="0"/>
          </p:cNvCxnSpPr>
          <p:nvPr/>
        </p:nvCxnSpPr>
        <p:spPr>
          <a:xfrm flipH="1">
            <a:off x="7581225" y="1241150"/>
            <a:ext cx="1090800" cy="57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3" name="Google Shape;703;p40"/>
          <p:cNvCxnSpPr>
            <a:stCxn id="701" idx="2"/>
          </p:cNvCxnSpPr>
          <p:nvPr/>
        </p:nvCxnSpPr>
        <p:spPr>
          <a:xfrm>
            <a:off x="8672025" y="1241150"/>
            <a:ext cx="929100" cy="53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4" name="Google Shape;704;p40"/>
          <p:cNvSpPr txBox="1"/>
          <p:nvPr/>
        </p:nvSpPr>
        <p:spPr>
          <a:xfrm>
            <a:off x="7981713" y="3258750"/>
            <a:ext cx="194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Similarity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= 98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40"/>
          <p:cNvSpPr txBox="1"/>
          <p:nvPr/>
        </p:nvSpPr>
        <p:spPr>
          <a:xfrm>
            <a:off x="10058388" y="3339050"/>
            <a:ext cx="1941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Similarity </a:t>
            </a:r>
            <a:br>
              <a:rPr lang="en-US" sz="2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= 56.25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40"/>
          <p:cNvSpPr txBox="1"/>
          <p:nvPr/>
        </p:nvSpPr>
        <p:spPr>
          <a:xfrm>
            <a:off x="1981200" y="502400"/>
            <a:ext cx="335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Predicted Drug Effectiveness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40"/>
          <p:cNvSpPr txBox="1"/>
          <p:nvPr/>
        </p:nvSpPr>
        <p:spPr>
          <a:xfrm>
            <a:off x="2162150" y="1245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cxnSp>
        <p:nvCxnSpPr>
          <p:cNvPr id="708" name="Google Shape;708;p40"/>
          <p:cNvCxnSpPr/>
          <p:nvPr/>
        </p:nvCxnSpPr>
        <p:spPr>
          <a:xfrm>
            <a:off x="2628900" y="1943100"/>
            <a:ext cx="0" cy="4305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10" name="Google Shape;710;p40"/>
          <p:cNvSpPr txBox="1"/>
          <p:nvPr/>
        </p:nvSpPr>
        <p:spPr>
          <a:xfrm>
            <a:off x="7937025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6.5, 7.5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40"/>
          <p:cNvSpPr txBox="1"/>
          <p:nvPr/>
        </p:nvSpPr>
        <p:spPr>
          <a:xfrm>
            <a:off x="10058400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2" name="Google Shape;712;p40"/>
          <p:cNvCxnSpPr>
            <a:stCxn id="700" idx="2"/>
            <a:endCxn id="710" idx="0"/>
          </p:cNvCxnSpPr>
          <p:nvPr/>
        </p:nvCxnSpPr>
        <p:spPr>
          <a:xfrm flipH="1">
            <a:off x="8908050" y="2367650"/>
            <a:ext cx="12549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3" name="Google Shape;713;p40"/>
          <p:cNvCxnSpPr>
            <a:stCxn id="700" idx="2"/>
            <a:endCxn id="711" idx="0"/>
          </p:cNvCxnSpPr>
          <p:nvPr/>
        </p:nvCxnSpPr>
        <p:spPr>
          <a:xfrm>
            <a:off x="10162950" y="2367650"/>
            <a:ext cx="8664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4" name="Google Shape;714;p40"/>
          <p:cNvCxnSpPr/>
          <p:nvPr/>
        </p:nvCxnSpPr>
        <p:spPr>
          <a:xfrm>
            <a:off x="2647950" y="3638550"/>
            <a:ext cx="1790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5" name="Google Shape;715;p40"/>
          <p:cNvCxnSpPr/>
          <p:nvPr/>
        </p:nvCxnSpPr>
        <p:spPr>
          <a:xfrm>
            <a:off x="3771900" y="1943100"/>
            <a:ext cx="0" cy="4305300"/>
          </a:xfrm>
          <a:prstGeom prst="straightConnector1">
            <a:avLst/>
          </a:prstGeom>
          <a:noFill/>
          <a:ln w="28575" cap="flat" cmpd="sng">
            <a:solidFill>
              <a:srgbClr val="54813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716" name="Google Shape;716;p40"/>
          <p:cNvSpPr txBox="1"/>
          <p:nvPr/>
        </p:nvSpPr>
        <p:spPr>
          <a:xfrm>
            <a:off x="5628113" y="687050"/>
            <a:ext cx="211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120.33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4"/>
          <p:cNvSpPr txBox="1"/>
          <p:nvPr/>
        </p:nvSpPr>
        <p:spPr>
          <a:xfrm>
            <a:off x="6610350" y="14379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44"/>
          <p:cNvSpPr txBox="1"/>
          <p:nvPr/>
        </p:nvSpPr>
        <p:spPr>
          <a:xfrm>
            <a:off x="9031096" y="1105350"/>
            <a:ext cx="288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82.9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44"/>
          <p:cNvSpPr txBox="1"/>
          <p:nvPr/>
        </p:nvSpPr>
        <p:spPr>
          <a:xfrm>
            <a:off x="9183496" y="14379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833" name="Google Shape;833;p44"/>
          <p:cNvSpPr txBox="1"/>
          <p:nvPr/>
        </p:nvSpPr>
        <p:spPr>
          <a:xfrm>
            <a:off x="7113961" y="687050"/>
            <a:ext cx="310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4" name="Google Shape;834;p44"/>
          <p:cNvCxnSpPr>
            <a:stCxn id="833" idx="2"/>
            <a:endCxn id="830" idx="0"/>
          </p:cNvCxnSpPr>
          <p:nvPr/>
        </p:nvCxnSpPr>
        <p:spPr>
          <a:xfrm flipH="1">
            <a:off x="7578061" y="1241150"/>
            <a:ext cx="1087200" cy="1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5" name="Google Shape;835;p44"/>
          <p:cNvCxnSpPr>
            <a:stCxn id="833" idx="2"/>
          </p:cNvCxnSpPr>
          <p:nvPr/>
        </p:nvCxnSpPr>
        <p:spPr>
          <a:xfrm>
            <a:off x="8665261" y="1241150"/>
            <a:ext cx="859800" cy="22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6" name="Google Shape;836;p44"/>
          <p:cNvSpPr txBox="1"/>
          <p:nvPr/>
        </p:nvSpPr>
        <p:spPr>
          <a:xfrm>
            <a:off x="7932655" y="227467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6.5, 7.5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4"/>
          <p:cNvSpPr txBox="1"/>
          <p:nvPr/>
        </p:nvSpPr>
        <p:spPr>
          <a:xfrm>
            <a:off x="10047042" y="227467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38" name="Google Shape;838;p44"/>
          <p:cNvCxnSpPr>
            <a:stCxn id="832" idx="2"/>
            <a:endCxn id="836" idx="0"/>
          </p:cNvCxnSpPr>
          <p:nvPr/>
        </p:nvCxnSpPr>
        <p:spPr>
          <a:xfrm flipH="1">
            <a:off x="8900446" y="1992086"/>
            <a:ext cx="1250700" cy="28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9" name="Google Shape;839;p44"/>
          <p:cNvCxnSpPr>
            <a:stCxn id="832" idx="2"/>
            <a:endCxn id="837" idx="0"/>
          </p:cNvCxnSpPr>
          <p:nvPr/>
        </p:nvCxnSpPr>
        <p:spPr>
          <a:xfrm>
            <a:off x="10151146" y="1992086"/>
            <a:ext cx="863400" cy="28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0" name="Google Shape;840;p44"/>
          <p:cNvSpPr txBox="1"/>
          <p:nvPr/>
        </p:nvSpPr>
        <p:spPr>
          <a:xfrm>
            <a:off x="5602096" y="724350"/>
            <a:ext cx="288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62.49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4"/>
          <p:cNvSpPr txBox="1"/>
          <p:nvPr/>
        </p:nvSpPr>
        <p:spPr>
          <a:xfrm>
            <a:off x="6762750" y="47145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4"/>
          <p:cNvSpPr txBox="1"/>
          <p:nvPr/>
        </p:nvSpPr>
        <p:spPr>
          <a:xfrm>
            <a:off x="9183496" y="4381950"/>
            <a:ext cx="288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140.17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4"/>
          <p:cNvSpPr txBox="1"/>
          <p:nvPr/>
        </p:nvSpPr>
        <p:spPr>
          <a:xfrm>
            <a:off x="9335896" y="47145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844" name="Google Shape;844;p44"/>
          <p:cNvSpPr txBox="1"/>
          <p:nvPr/>
        </p:nvSpPr>
        <p:spPr>
          <a:xfrm>
            <a:off x="7266361" y="3963650"/>
            <a:ext cx="310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5" name="Google Shape;845;p44"/>
          <p:cNvCxnSpPr>
            <a:stCxn id="844" idx="2"/>
            <a:endCxn id="841" idx="0"/>
          </p:cNvCxnSpPr>
          <p:nvPr/>
        </p:nvCxnSpPr>
        <p:spPr>
          <a:xfrm flipH="1">
            <a:off x="7730461" y="4517750"/>
            <a:ext cx="1087200" cy="1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6" name="Google Shape;846;p44"/>
          <p:cNvCxnSpPr>
            <a:stCxn id="844" idx="2"/>
          </p:cNvCxnSpPr>
          <p:nvPr/>
        </p:nvCxnSpPr>
        <p:spPr>
          <a:xfrm>
            <a:off x="8817661" y="4517750"/>
            <a:ext cx="859800" cy="22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7" name="Google Shape;847;p44"/>
          <p:cNvSpPr txBox="1"/>
          <p:nvPr/>
        </p:nvSpPr>
        <p:spPr>
          <a:xfrm>
            <a:off x="8085055" y="555127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6.5, 7.5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4"/>
          <p:cNvSpPr txBox="1"/>
          <p:nvPr/>
        </p:nvSpPr>
        <p:spPr>
          <a:xfrm>
            <a:off x="10199442" y="555127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9" name="Google Shape;849;p44"/>
          <p:cNvCxnSpPr>
            <a:stCxn id="843" idx="2"/>
            <a:endCxn id="847" idx="0"/>
          </p:cNvCxnSpPr>
          <p:nvPr/>
        </p:nvCxnSpPr>
        <p:spPr>
          <a:xfrm flipH="1">
            <a:off x="9052846" y="5268686"/>
            <a:ext cx="1250700" cy="28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0" name="Google Shape;850;p44"/>
          <p:cNvCxnSpPr>
            <a:stCxn id="843" idx="2"/>
            <a:endCxn id="848" idx="0"/>
          </p:cNvCxnSpPr>
          <p:nvPr/>
        </p:nvCxnSpPr>
        <p:spPr>
          <a:xfrm>
            <a:off x="10303546" y="5268686"/>
            <a:ext cx="863400" cy="28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" name="Google Shape;851;p44"/>
          <p:cNvSpPr txBox="1"/>
          <p:nvPr/>
        </p:nvSpPr>
        <p:spPr>
          <a:xfrm>
            <a:off x="5678296" y="4000950"/>
            <a:ext cx="288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120.33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4"/>
          <p:cNvSpPr txBox="1"/>
          <p:nvPr/>
        </p:nvSpPr>
        <p:spPr>
          <a:xfrm>
            <a:off x="4721850" y="242375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Ⲗ = 1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3" name="Google Shape;853;p44"/>
          <p:cNvSpPr txBox="1"/>
          <p:nvPr/>
        </p:nvSpPr>
        <p:spPr>
          <a:xfrm>
            <a:off x="4730450" y="36279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Ⲗ = 0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854" name="Google Shape;854;p44"/>
          <p:cNvCxnSpPr/>
          <p:nvPr/>
        </p:nvCxnSpPr>
        <p:spPr>
          <a:xfrm>
            <a:off x="4229100" y="3390900"/>
            <a:ext cx="1619400" cy="457200"/>
          </a:xfrm>
          <a:prstGeom prst="curvedConnector3">
            <a:avLst>
              <a:gd name="adj1" fmla="val 89403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55" name="Google Shape;855;p44"/>
          <p:cNvCxnSpPr/>
          <p:nvPr/>
        </p:nvCxnSpPr>
        <p:spPr>
          <a:xfrm rot="10800000" flipH="1">
            <a:off x="4229100" y="2838450"/>
            <a:ext cx="1600200" cy="516300"/>
          </a:xfrm>
          <a:prstGeom prst="curvedConnector3">
            <a:avLst>
              <a:gd name="adj1" fmla="val 85714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56" name="Google Shape;856;p44"/>
          <p:cNvSpPr txBox="1"/>
          <p:nvPr/>
        </p:nvSpPr>
        <p:spPr>
          <a:xfrm>
            <a:off x="647700" y="2423750"/>
            <a:ext cx="3372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So when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Ⲗ &gt; 0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, it is easier to prune leaves because the values for 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Gain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are smaller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772;p42">
            <a:extLst>
              <a:ext uri="{FF2B5EF4-FFF2-40B4-BE49-F238E27FC236}">
                <a16:creationId xmlns:a16="http://schemas.microsoft.com/office/drawing/2014/main" id="{9B3D565E-3348-31E2-5C18-7754F0D0E759}"/>
              </a:ext>
            </a:extLst>
          </p:cNvPr>
          <p:cNvSpPr txBox="1"/>
          <p:nvPr/>
        </p:nvSpPr>
        <p:spPr>
          <a:xfrm>
            <a:off x="274304" y="1270569"/>
            <a:ext cx="3112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Similarity Score =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" name="Google Shape;775;p42">
            <a:extLst>
              <a:ext uri="{FF2B5EF4-FFF2-40B4-BE49-F238E27FC236}">
                <a16:creationId xmlns:a16="http://schemas.microsoft.com/office/drawing/2014/main" id="{2CFE1E1A-B020-D673-4C27-658729B542C1}"/>
              </a:ext>
            </a:extLst>
          </p:cNvPr>
          <p:cNvCxnSpPr/>
          <p:nvPr/>
        </p:nvCxnSpPr>
        <p:spPr>
          <a:xfrm>
            <a:off x="2496796" y="1546560"/>
            <a:ext cx="318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773;p42">
            <a:extLst>
              <a:ext uri="{FF2B5EF4-FFF2-40B4-BE49-F238E27FC236}">
                <a16:creationId xmlns:a16="http://schemas.microsoft.com/office/drawing/2014/main" id="{51B053EC-2BDD-762E-2ED4-1CA773B91D94}"/>
              </a:ext>
            </a:extLst>
          </p:cNvPr>
          <p:cNvSpPr txBox="1"/>
          <p:nvPr/>
        </p:nvSpPr>
        <p:spPr>
          <a:xfrm>
            <a:off x="2486339" y="1001169"/>
            <a:ext cx="400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Sum of Residual, Squared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774;p42">
            <a:extLst>
              <a:ext uri="{FF2B5EF4-FFF2-40B4-BE49-F238E27FC236}">
                <a16:creationId xmlns:a16="http://schemas.microsoft.com/office/drawing/2014/main" id="{4AB93871-E605-DB8B-064B-CFF82592F361}"/>
              </a:ext>
            </a:extLst>
          </p:cNvPr>
          <p:cNvSpPr txBox="1"/>
          <p:nvPr/>
        </p:nvSpPr>
        <p:spPr>
          <a:xfrm>
            <a:off x="2574923" y="1566811"/>
            <a:ext cx="40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Number of Residuals +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824;p43">
            <a:extLst>
              <a:ext uri="{FF2B5EF4-FFF2-40B4-BE49-F238E27FC236}">
                <a16:creationId xmlns:a16="http://schemas.microsoft.com/office/drawing/2014/main" id="{85E38763-AF60-58A2-E452-FBC9EBF4DF28}"/>
              </a:ext>
            </a:extLst>
          </p:cNvPr>
          <p:cNvSpPr txBox="1"/>
          <p:nvPr/>
        </p:nvSpPr>
        <p:spPr>
          <a:xfrm>
            <a:off x="758005" y="5167839"/>
            <a:ext cx="4833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55.12 + 10.56 - 3.2 = 62.48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44">
            <a:extLst>
              <a:ext uri="{FF2B5EF4-FFF2-40B4-BE49-F238E27FC236}">
                <a16:creationId xmlns:a16="http://schemas.microsoft.com/office/drawing/2014/main" id="{4BD0BFCA-B3C8-F248-36FD-CDC7CD0521AF}"/>
              </a:ext>
            </a:extLst>
          </p:cNvPr>
          <p:cNvSpPr txBox="1"/>
          <p:nvPr/>
        </p:nvSpPr>
        <p:spPr>
          <a:xfrm>
            <a:off x="6610350" y="14379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31;p44">
            <a:extLst>
              <a:ext uri="{FF2B5EF4-FFF2-40B4-BE49-F238E27FC236}">
                <a16:creationId xmlns:a16="http://schemas.microsoft.com/office/drawing/2014/main" id="{00C03BE6-24D3-F005-CD78-E5BB269C737E}"/>
              </a:ext>
            </a:extLst>
          </p:cNvPr>
          <p:cNvSpPr txBox="1"/>
          <p:nvPr/>
        </p:nvSpPr>
        <p:spPr>
          <a:xfrm>
            <a:off x="9031096" y="1105350"/>
            <a:ext cx="288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82.9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832;p44">
            <a:extLst>
              <a:ext uri="{FF2B5EF4-FFF2-40B4-BE49-F238E27FC236}">
                <a16:creationId xmlns:a16="http://schemas.microsoft.com/office/drawing/2014/main" id="{8C1EEC07-C195-812C-2FE3-0451F416093C}"/>
              </a:ext>
            </a:extLst>
          </p:cNvPr>
          <p:cNvSpPr txBox="1"/>
          <p:nvPr/>
        </p:nvSpPr>
        <p:spPr>
          <a:xfrm>
            <a:off x="9183496" y="14379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 dirty="0">
              <a:highlight>
                <a:srgbClr val="9FC5E8"/>
              </a:highlight>
            </a:endParaRPr>
          </a:p>
        </p:txBody>
      </p:sp>
      <p:sp>
        <p:nvSpPr>
          <p:cNvPr id="5" name="Google Shape;833;p44">
            <a:extLst>
              <a:ext uri="{FF2B5EF4-FFF2-40B4-BE49-F238E27FC236}">
                <a16:creationId xmlns:a16="http://schemas.microsoft.com/office/drawing/2014/main" id="{80BC36A2-5E6F-BD31-4A69-F9808CFA87BD}"/>
              </a:ext>
            </a:extLst>
          </p:cNvPr>
          <p:cNvSpPr txBox="1"/>
          <p:nvPr/>
        </p:nvSpPr>
        <p:spPr>
          <a:xfrm>
            <a:off x="7113961" y="687050"/>
            <a:ext cx="310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34;p44">
            <a:extLst>
              <a:ext uri="{FF2B5EF4-FFF2-40B4-BE49-F238E27FC236}">
                <a16:creationId xmlns:a16="http://schemas.microsoft.com/office/drawing/2014/main" id="{AD8E136F-BE36-7F9B-DAD1-DD68F912631E}"/>
              </a:ext>
            </a:extLst>
          </p:cNvPr>
          <p:cNvCxnSpPr>
            <a:stCxn id="5" idx="2"/>
            <a:endCxn id="2" idx="0"/>
          </p:cNvCxnSpPr>
          <p:nvPr/>
        </p:nvCxnSpPr>
        <p:spPr>
          <a:xfrm flipH="1">
            <a:off x="7578061" y="1241150"/>
            <a:ext cx="1087200" cy="1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835;p44">
            <a:extLst>
              <a:ext uri="{FF2B5EF4-FFF2-40B4-BE49-F238E27FC236}">
                <a16:creationId xmlns:a16="http://schemas.microsoft.com/office/drawing/2014/main" id="{E5273B41-8CD2-0E0A-7BC3-A5AD13070DE5}"/>
              </a:ext>
            </a:extLst>
          </p:cNvPr>
          <p:cNvCxnSpPr>
            <a:stCxn id="5" idx="2"/>
          </p:cNvCxnSpPr>
          <p:nvPr/>
        </p:nvCxnSpPr>
        <p:spPr>
          <a:xfrm>
            <a:off x="8665261" y="1241150"/>
            <a:ext cx="859800" cy="22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836;p44">
            <a:extLst>
              <a:ext uri="{FF2B5EF4-FFF2-40B4-BE49-F238E27FC236}">
                <a16:creationId xmlns:a16="http://schemas.microsoft.com/office/drawing/2014/main" id="{26BDFD5E-C1D9-88C5-9280-E43555112E35}"/>
              </a:ext>
            </a:extLst>
          </p:cNvPr>
          <p:cNvSpPr txBox="1"/>
          <p:nvPr/>
        </p:nvSpPr>
        <p:spPr>
          <a:xfrm>
            <a:off x="7226789" y="31622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</a:t>
            </a:r>
            <a:endParaRPr sz="2400" dirty="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37;p44">
            <a:extLst>
              <a:ext uri="{FF2B5EF4-FFF2-40B4-BE49-F238E27FC236}">
                <a16:creationId xmlns:a16="http://schemas.microsoft.com/office/drawing/2014/main" id="{2C4E0BEE-C7C3-7F10-DE84-6936D9153033}"/>
              </a:ext>
            </a:extLst>
          </p:cNvPr>
          <p:cNvSpPr txBox="1"/>
          <p:nvPr/>
        </p:nvSpPr>
        <p:spPr>
          <a:xfrm>
            <a:off x="10047042" y="227467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838;p44">
            <a:extLst>
              <a:ext uri="{FF2B5EF4-FFF2-40B4-BE49-F238E27FC236}">
                <a16:creationId xmlns:a16="http://schemas.microsoft.com/office/drawing/2014/main" id="{E81BF14D-CE91-FA16-E70C-DEA791406C9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9248911" y="1992086"/>
            <a:ext cx="902235" cy="30803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39;p44">
            <a:extLst>
              <a:ext uri="{FF2B5EF4-FFF2-40B4-BE49-F238E27FC236}">
                <a16:creationId xmlns:a16="http://schemas.microsoft.com/office/drawing/2014/main" id="{1380EF45-6E87-B99D-428A-31D5A47955E1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10151146" y="1992086"/>
            <a:ext cx="863400" cy="28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840;p44">
            <a:extLst>
              <a:ext uri="{FF2B5EF4-FFF2-40B4-BE49-F238E27FC236}">
                <a16:creationId xmlns:a16="http://schemas.microsoft.com/office/drawing/2014/main" id="{50241BC0-08D8-463A-5DD4-C5F215FFCABA}"/>
              </a:ext>
            </a:extLst>
          </p:cNvPr>
          <p:cNvSpPr txBox="1"/>
          <p:nvPr/>
        </p:nvSpPr>
        <p:spPr>
          <a:xfrm>
            <a:off x="5602096" y="724350"/>
            <a:ext cx="288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62.49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32;p44">
            <a:extLst>
              <a:ext uri="{FF2B5EF4-FFF2-40B4-BE49-F238E27FC236}">
                <a16:creationId xmlns:a16="http://schemas.microsoft.com/office/drawing/2014/main" id="{57EE28A2-7D25-FAC2-C019-8335127BAA78}"/>
              </a:ext>
            </a:extLst>
          </p:cNvPr>
          <p:cNvSpPr txBox="1"/>
          <p:nvPr/>
        </p:nvSpPr>
        <p:spPr>
          <a:xfrm>
            <a:off x="8281261" y="2300118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22.5</a:t>
            </a:r>
            <a:endParaRPr dirty="0">
              <a:highlight>
                <a:srgbClr val="9FC5E8"/>
              </a:highlight>
            </a:endParaRPr>
          </a:p>
        </p:txBody>
      </p:sp>
      <p:sp>
        <p:nvSpPr>
          <p:cNvPr id="19" name="Google Shape;836;p44">
            <a:extLst>
              <a:ext uri="{FF2B5EF4-FFF2-40B4-BE49-F238E27FC236}">
                <a16:creationId xmlns:a16="http://schemas.microsoft.com/office/drawing/2014/main" id="{FEB7FEC0-A91D-BD6A-5B45-B14711D69B50}"/>
              </a:ext>
            </a:extLst>
          </p:cNvPr>
          <p:cNvSpPr txBox="1"/>
          <p:nvPr/>
        </p:nvSpPr>
        <p:spPr>
          <a:xfrm>
            <a:off x="9095161" y="3162250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7.5</a:t>
            </a:r>
            <a:endParaRPr sz="2400" dirty="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834;p44">
            <a:extLst>
              <a:ext uri="{FF2B5EF4-FFF2-40B4-BE49-F238E27FC236}">
                <a16:creationId xmlns:a16="http://schemas.microsoft.com/office/drawing/2014/main" id="{12C65124-7DE7-2E2C-C78C-835019E3E536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8194439" y="2854218"/>
            <a:ext cx="1054472" cy="30806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834;p44">
            <a:extLst>
              <a:ext uri="{FF2B5EF4-FFF2-40B4-BE49-F238E27FC236}">
                <a16:creationId xmlns:a16="http://schemas.microsoft.com/office/drawing/2014/main" id="{0CCD394F-C9BC-3AD0-2D54-961C88E3D9B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9248911" y="2854218"/>
            <a:ext cx="813900" cy="30803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" name="Google Shape;347;p31">
            <a:extLst>
              <a:ext uri="{FF2B5EF4-FFF2-40B4-BE49-F238E27FC236}">
                <a16:creationId xmlns:a16="http://schemas.microsoft.com/office/drawing/2014/main" id="{FF548A30-989A-A283-1831-A8A2F962CEDF}"/>
              </a:ext>
            </a:extLst>
          </p:cNvPr>
          <p:cNvSpPr txBox="1"/>
          <p:nvPr/>
        </p:nvSpPr>
        <p:spPr>
          <a:xfrm>
            <a:off x="138284" y="1407237"/>
            <a:ext cx="3112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Similarity Score =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348;p31">
            <a:extLst>
              <a:ext uri="{FF2B5EF4-FFF2-40B4-BE49-F238E27FC236}">
                <a16:creationId xmlns:a16="http://schemas.microsoft.com/office/drawing/2014/main" id="{EBDEC138-8C52-BF38-6585-9161D3EF3F8A}"/>
              </a:ext>
            </a:extLst>
          </p:cNvPr>
          <p:cNvSpPr txBox="1"/>
          <p:nvPr/>
        </p:nvSpPr>
        <p:spPr>
          <a:xfrm>
            <a:off x="2478234" y="1153887"/>
            <a:ext cx="400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Sum of Residual, Squared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349;p31">
            <a:extLst>
              <a:ext uri="{FF2B5EF4-FFF2-40B4-BE49-F238E27FC236}">
                <a16:creationId xmlns:a16="http://schemas.microsoft.com/office/drawing/2014/main" id="{3F5CC68F-6B20-16FD-82C7-A4BA3DB8156A}"/>
              </a:ext>
            </a:extLst>
          </p:cNvPr>
          <p:cNvSpPr txBox="1"/>
          <p:nvPr/>
        </p:nvSpPr>
        <p:spPr>
          <a:xfrm>
            <a:off x="2478234" y="1584375"/>
            <a:ext cx="40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Number of Residuals +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Ⲗ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" name="Google Shape;350;p31">
            <a:extLst>
              <a:ext uri="{FF2B5EF4-FFF2-40B4-BE49-F238E27FC236}">
                <a16:creationId xmlns:a16="http://schemas.microsoft.com/office/drawing/2014/main" id="{593FA71B-F0FF-D92A-89C7-31E4D237C63A}"/>
              </a:ext>
            </a:extLst>
          </p:cNvPr>
          <p:cNvCxnSpPr/>
          <p:nvPr/>
        </p:nvCxnSpPr>
        <p:spPr>
          <a:xfrm>
            <a:off x="2478234" y="1676637"/>
            <a:ext cx="318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48;p31">
            <a:extLst>
              <a:ext uri="{FF2B5EF4-FFF2-40B4-BE49-F238E27FC236}">
                <a16:creationId xmlns:a16="http://schemas.microsoft.com/office/drawing/2014/main" id="{7D342D6C-53FD-D643-CCEF-02B78A28EC4D}"/>
              </a:ext>
            </a:extLst>
          </p:cNvPr>
          <p:cNvSpPr txBox="1"/>
          <p:nvPr/>
        </p:nvSpPr>
        <p:spPr>
          <a:xfrm>
            <a:off x="3490785" y="2329477"/>
            <a:ext cx="157107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(6.5 + 7.5)</a:t>
            </a:r>
            <a:r>
              <a:rPr lang="en-US" sz="23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3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49;p31">
            <a:extLst>
              <a:ext uri="{FF2B5EF4-FFF2-40B4-BE49-F238E27FC236}">
                <a16:creationId xmlns:a16="http://schemas.microsoft.com/office/drawing/2014/main" id="{9B3AB690-5B1D-5F88-C40E-3E25FAB390EF}"/>
              </a:ext>
            </a:extLst>
          </p:cNvPr>
          <p:cNvSpPr txBox="1"/>
          <p:nvPr/>
        </p:nvSpPr>
        <p:spPr>
          <a:xfrm>
            <a:off x="3806470" y="2856798"/>
            <a:ext cx="7873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2 +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350;p31">
            <a:extLst>
              <a:ext uri="{FF2B5EF4-FFF2-40B4-BE49-F238E27FC236}">
                <a16:creationId xmlns:a16="http://schemas.microsoft.com/office/drawing/2014/main" id="{72594A3F-3B37-88D3-3E53-D01DD6D8A339}"/>
              </a:ext>
            </a:extLst>
          </p:cNvPr>
          <p:cNvCxnSpPr>
            <a:cxnSpLocks/>
          </p:cNvCxnSpPr>
          <p:nvPr/>
        </p:nvCxnSpPr>
        <p:spPr>
          <a:xfrm>
            <a:off x="3490785" y="2852227"/>
            <a:ext cx="1418672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48;p31">
            <a:extLst>
              <a:ext uri="{FF2B5EF4-FFF2-40B4-BE49-F238E27FC236}">
                <a16:creationId xmlns:a16="http://schemas.microsoft.com/office/drawing/2014/main" id="{477898A0-6765-63E6-3446-667F45AFFE74}"/>
              </a:ext>
            </a:extLst>
          </p:cNvPr>
          <p:cNvSpPr txBox="1"/>
          <p:nvPr/>
        </p:nvSpPr>
        <p:spPr>
          <a:xfrm>
            <a:off x="4951507" y="2577105"/>
            <a:ext cx="947713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= 65.3</a:t>
            </a:r>
            <a:endParaRPr sz="23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47;p31">
            <a:extLst>
              <a:ext uri="{FF2B5EF4-FFF2-40B4-BE49-F238E27FC236}">
                <a16:creationId xmlns:a16="http://schemas.microsoft.com/office/drawing/2014/main" id="{97385648-4C27-B7A5-878F-FC474513177C}"/>
              </a:ext>
            </a:extLst>
          </p:cNvPr>
          <p:cNvSpPr txBox="1"/>
          <p:nvPr/>
        </p:nvSpPr>
        <p:spPr>
          <a:xfrm>
            <a:off x="1225796" y="2587991"/>
            <a:ext cx="3112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Similarity Score =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370A454-5D60-8F61-5BE0-B1C70B6DEEEE}"/>
              </a:ext>
            </a:extLst>
          </p:cNvPr>
          <p:cNvSpPr/>
          <p:nvPr/>
        </p:nvSpPr>
        <p:spPr>
          <a:xfrm>
            <a:off x="5943600" y="2348734"/>
            <a:ext cx="2100943" cy="350923"/>
          </a:xfrm>
          <a:custGeom>
            <a:avLst/>
            <a:gdLst>
              <a:gd name="connsiteX0" fmla="*/ 0 w 2100943"/>
              <a:gd name="connsiteY0" fmla="*/ 350923 h 350923"/>
              <a:gd name="connsiteX1" fmla="*/ 718457 w 2100943"/>
              <a:gd name="connsiteY1" fmla="*/ 2580 h 350923"/>
              <a:gd name="connsiteX2" fmla="*/ 2100943 w 2100943"/>
              <a:gd name="connsiteY2" fmla="*/ 220295 h 350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0943" h="350923">
                <a:moveTo>
                  <a:pt x="0" y="350923"/>
                </a:moveTo>
                <a:cubicBezTo>
                  <a:pt x="184150" y="187637"/>
                  <a:pt x="368300" y="24351"/>
                  <a:pt x="718457" y="2580"/>
                </a:cubicBezTo>
                <a:cubicBezTo>
                  <a:pt x="1068614" y="-19191"/>
                  <a:pt x="1584778" y="100552"/>
                  <a:pt x="2100943" y="220295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Google Shape;348;p31">
            <a:extLst>
              <a:ext uri="{FF2B5EF4-FFF2-40B4-BE49-F238E27FC236}">
                <a16:creationId xmlns:a16="http://schemas.microsoft.com/office/drawing/2014/main" id="{9432E2B4-CF6A-E648-8700-3362C21DBADD}"/>
              </a:ext>
            </a:extLst>
          </p:cNvPr>
          <p:cNvSpPr txBox="1"/>
          <p:nvPr/>
        </p:nvSpPr>
        <p:spPr>
          <a:xfrm>
            <a:off x="5018753" y="4172935"/>
            <a:ext cx="78730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6.5</a:t>
            </a:r>
            <a:r>
              <a:rPr lang="en-US" sz="23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3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349;p31">
            <a:extLst>
              <a:ext uri="{FF2B5EF4-FFF2-40B4-BE49-F238E27FC236}">
                <a16:creationId xmlns:a16="http://schemas.microsoft.com/office/drawing/2014/main" id="{0A736D13-4358-74C7-CF4F-309CA0B91C5A}"/>
              </a:ext>
            </a:extLst>
          </p:cNvPr>
          <p:cNvSpPr txBox="1"/>
          <p:nvPr/>
        </p:nvSpPr>
        <p:spPr>
          <a:xfrm>
            <a:off x="4909893" y="4700256"/>
            <a:ext cx="7873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" name="Google Shape;350;p31">
            <a:extLst>
              <a:ext uri="{FF2B5EF4-FFF2-40B4-BE49-F238E27FC236}">
                <a16:creationId xmlns:a16="http://schemas.microsoft.com/office/drawing/2014/main" id="{E5A3074A-9B58-EFEC-0B66-31B85FFB8CB6}"/>
              </a:ext>
            </a:extLst>
          </p:cNvPr>
          <p:cNvCxnSpPr>
            <a:cxnSpLocks/>
          </p:cNvCxnSpPr>
          <p:nvPr/>
        </p:nvCxnSpPr>
        <p:spPr>
          <a:xfrm>
            <a:off x="4811923" y="4695685"/>
            <a:ext cx="97927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348;p31">
            <a:extLst>
              <a:ext uri="{FF2B5EF4-FFF2-40B4-BE49-F238E27FC236}">
                <a16:creationId xmlns:a16="http://schemas.microsoft.com/office/drawing/2014/main" id="{0E41F91D-24D6-D789-0377-B1DCD06C457E}"/>
              </a:ext>
            </a:extLst>
          </p:cNvPr>
          <p:cNvSpPr txBox="1"/>
          <p:nvPr/>
        </p:nvSpPr>
        <p:spPr>
          <a:xfrm>
            <a:off x="5858986" y="4420563"/>
            <a:ext cx="12167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= 21.12</a:t>
            </a:r>
            <a:endParaRPr sz="23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47;p31">
            <a:extLst>
              <a:ext uri="{FF2B5EF4-FFF2-40B4-BE49-F238E27FC236}">
                <a16:creationId xmlns:a16="http://schemas.microsoft.com/office/drawing/2014/main" id="{24B9261C-B6BA-8799-E5E0-21EB0145E4F7}"/>
              </a:ext>
            </a:extLst>
          </p:cNvPr>
          <p:cNvSpPr txBox="1"/>
          <p:nvPr/>
        </p:nvSpPr>
        <p:spPr>
          <a:xfrm>
            <a:off x="2546934" y="4431449"/>
            <a:ext cx="3112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Similarity Score =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348;p31">
            <a:extLst>
              <a:ext uri="{FF2B5EF4-FFF2-40B4-BE49-F238E27FC236}">
                <a16:creationId xmlns:a16="http://schemas.microsoft.com/office/drawing/2014/main" id="{D0344069-DA35-E17D-9AC6-D34F8C2EDC35}"/>
              </a:ext>
            </a:extLst>
          </p:cNvPr>
          <p:cNvSpPr txBox="1"/>
          <p:nvPr/>
        </p:nvSpPr>
        <p:spPr>
          <a:xfrm>
            <a:off x="9591073" y="5358336"/>
            <a:ext cx="787301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7.5</a:t>
            </a:r>
            <a:r>
              <a:rPr lang="en-US" sz="23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3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349;p31">
            <a:extLst>
              <a:ext uri="{FF2B5EF4-FFF2-40B4-BE49-F238E27FC236}">
                <a16:creationId xmlns:a16="http://schemas.microsoft.com/office/drawing/2014/main" id="{56240E9E-67BC-54BE-1B84-7406D7C33FA8}"/>
              </a:ext>
            </a:extLst>
          </p:cNvPr>
          <p:cNvSpPr txBox="1"/>
          <p:nvPr/>
        </p:nvSpPr>
        <p:spPr>
          <a:xfrm>
            <a:off x="9482213" y="5885657"/>
            <a:ext cx="787301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1 +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350;p31">
            <a:extLst>
              <a:ext uri="{FF2B5EF4-FFF2-40B4-BE49-F238E27FC236}">
                <a16:creationId xmlns:a16="http://schemas.microsoft.com/office/drawing/2014/main" id="{730D9E8F-58F4-D9BD-B198-254EE36514D4}"/>
              </a:ext>
            </a:extLst>
          </p:cNvPr>
          <p:cNvCxnSpPr>
            <a:cxnSpLocks/>
          </p:cNvCxnSpPr>
          <p:nvPr/>
        </p:nvCxnSpPr>
        <p:spPr>
          <a:xfrm>
            <a:off x="9384243" y="5881086"/>
            <a:ext cx="979277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348;p31">
            <a:extLst>
              <a:ext uri="{FF2B5EF4-FFF2-40B4-BE49-F238E27FC236}">
                <a16:creationId xmlns:a16="http://schemas.microsoft.com/office/drawing/2014/main" id="{2CF5AFA9-467B-1EE1-56D7-DF9980409E83}"/>
              </a:ext>
            </a:extLst>
          </p:cNvPr>
          <p:cNvSpPr txBox="1"/>
          <p:nvPr/>
        </p:nvSpPr>
        <p:spPr>
          <a:xfrm>
            <a:off x="10431306" y="5605964"/>
            <a:ext cx="1216726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= 28.12</a:t>
            </a:r>
            <a:endParaRPr sz="23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347;p31">
            <a:extLst>
              <a:ext uri="{FF2B5EF4-FFF2-40B4-BE49-F238E27FC236}">
                <a16:creationId xmlns:a16="http://schemas.microsoft.com/office/drawing/2014/main" id="{C9E85C3B-2007-5705-45E9-793CBA4D81DF}"/>
              </a:ext>
            </a:extLst>
          </p:cNvPr>
          <p:cNvSpPr txBox="1"/>
          <p:nvPr/>
        </p:nvSpPr>
        <p:spPr>
          <a:xfrm>
            <a:off x="7119254" y="5616850"/>
            <a:ext cx="3112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Similarity Score =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708FCA5-4450-10C0-6BAD-3CD681E76791}"/>
              </a:ext>
            </a:extLst>
          </p:cNvPr>
          <p:cNvSpPr/>
          <p:nvPr/>
        </p:nvSpPr>
        <p:spPr>
          <a:xfrm>
            <a:off x="6977743" y="3777343"/>
            <a:ext cx="1164771" cy="926303"/>
          </a:xfrm>
          <a:custGeom>
            <a:avLst/>
            <a:gdLst>
              <a:gd name="connsiteX0" fmla="*/ 0 w 1164771"/>
              <a:gd name="connsiteY0" fmla="*/ 859971 h 926303"/>
              <a:gd name="connsiteX1" fmla="*/ 772886 w 1164771"/>
              <a:gd name="connsiteY1" fmla="*/ 838200 h 926303"/>
              <a:gd name="connsiteX2" fmla="*/ 1164771 w 1164771"/>
              <a:gd name="connsiteY2" fmla="*/ 0 h 926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4771" h="926303">
                <a:moveTo>
                  <a:pt x="0" y="859971"/>
                </a:moveTo>
                <a:cubicBezTo>
                  <a:pt x="289379" y="920749"/>
                  <a:pt x="578758" y="981528"/>
                  <a:pt x="772886" y="838200"/>
                </a:cubicBezTo>
                <a:cubicBezTo>
                  <a:pt x="967014" y="694872"/>
                  <a:pt x="1065892" y="347436"/>
                  <a:pt x="1164771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DD836C20-38BC-6807-BF86-97D9757D4676}"/>
              </a:ext>
            </a:extLst>
          </p:cNvPr>
          <p:cNvSpPr/>
          <p:nvPr/>
        </p:nvSpPr>
        <p:spPr>
          <a:xfrm>
            <a:off x="10406743" y="3537857"/>
            <a:ext cx="1299225" cy="2090057"/>
          </a:xfrm>
          <a:custGeom>
            <a:avLst/>
            <a:gdLst>
              <a:gd name="connsiteX0" fmla="*/ 729343 w 1299225"/>
              <a:gd name="connsiteY0" fmla="*/ 2090057 h 2090057"/>
              <a:gd name="connsiteX1" fmla="*/ 1273628 w 1299225"/>
              <a:gd name="connsiteY1" fmla="*/ 1153886 h 2090057"/>
              <a:gd name="connsiteX2" fmla="*/ 0 w 1299225"/>
              <a:gd name="connsiteY2" fmla="*/ 0 h 209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9225" h="2090057">
                <a:moveTo>
                  <a:pt x="729343" y="2090057"/>
                </a:moveTo>
                <a:cubicBezTo>
                  <a:pt x="1062264" y="1796143"/>
                  <a:pt x="1395185" y="1502229"/>
                  <a:pt x="1273628" y="1153886"/>
                </a:cubicBezTo>
                <a:cubicBezTo>
                  <a:pt x="1152071" y="805543"/>
                  <a:pt x="576035" y="402771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05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0;p44">
            <a:extLst>
              <a:ext uri="{FF2B5EF4-FFF2-40B4-BE49-F238E27FC236}">
                <a16:creationId xmlns:a16="http://schemas.microsoft.com/office/drawing/2014/main" id="{4BD0BFCA-B3C8-F248-36FD-CDC7CD0521AF}"/>
              </a:ext>
            </a:extLst>
          </p:cNvPr>
          <p:cNvSpPr txBox="1"/>
          <p:nvPr/>
        </p:nvSpPr>
        <p:spPr>
          <a:xfrm>
            <a:off x="6610350" y="14379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31;p44">
            <a:extLst>
              <a:ext uri="{FF2B5EF4-FFF2-40B4-BE49-F238E27FC236}">
                <a16:creationId xmlns:a16="http://schemas.microsoft.com/office/drawing/2014/main" id="{00C03BE6-24D3-F005-CD78-E5BB269C737E}"/>
              </a:ext>
            </a:extLst>
          </p:cNvPr>
          <p:cNvSpPr txBox="1"/>
          <p:nvPr/>
        </p:nvSpPr>
        <p:spPr>
          <a:xfrm>
            <a:off x="9031096" y="1105350"/>
            <a:ext cx="288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82.9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832;p44">
            <a:extLst>
              <a:ext uri="{FF2B5EF4-FFF2-40B4-BE49-F238E27FC236}">
                <a16:creationId xmlns:a16="http://schemas.microsoft.com/office/drawing/2014/main" id="{8C1EEC07-C195-812C-2FE3-0451F416093C}"/>
              </a:ext>
            </a:extLst>
          </p:cNvPr>
          <p:cNvSpPr txBox="1"/>
          <p:nvPr/>
        </p:nvSpPr>
        <p:spPr>
          <a:xfrm>
            <a:off x="9183496" y="14379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 dirty="0">
              <a:highlight>
                <a:srgbClr val="9FC5E8"/>
              </a:highlight>
            </a:endParaRPr>
          </a:p>
        </p:txBody>
      </p:sp>
      <p:sp>
        <p:nvSpPr>
          <p:cNvPr id="5" name="Google Shape;833;p44">
            <a:extLst>
              <a:ext uri="{FF2B5EF4-FFF2-40B4-BE49-F238E27FC236}">
                <a16:creationId xmlns:a16="http://schemas.microsoft.com/office/drawing/2014/main" id="{80BC36A2-5E6F-BD31-4A69-F9808CFA87BD}"/>
              </a:ext>
            </a:extLst>
          </p:cNvPr>
          <p:cNvSpPr txBox="1"/>
          <p:nvPr/>
        </p:nvSpPr>
        <p:spPr>
          <a:xfrm>
            <a:off x="7113961" y="687050"/>
            <a:ext cx="310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834;p44">
            <a:extLst>
              <a:ext uri="{FF2B5EF4-FFF2-40B4-BE49-F238E27FC236}">
                <a16:creationId xmlns:a16="http://schemas.microsoft.com/office/drawing/2014/main" id="{AD8E136F-BE36-7F9B-DAD1-DD68F912631E}"/>
              </a:ext>
            </a:extLst>
          </p:cNvPr>
          <p:cNvCxnSpPr>
            <a:stCxn id="5" idx="2"/>
            <a:endCxn id="2" idx="0"/>
          </p:cNvCxnSpPr>
          <p:nvPr/>
        </p:nvCxnSpPr>
        <p:spPr>
          <a:xfrm flipH="1">
            <a:off x="7578061" y="1241150"/>
            <a:ext cx="1087200" cy="1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835;p44">
            <a:extLst>
              <a:ext uri="{FF2B5EF4-FFF2-40B4-BE49-F238E27FC236}">
                <a16:creationId xmlns:a16="http://schemas.microsoft.com/office/drawing/2014/main" id="{E5273B41-8CD2-0E0A-7BC3-A5AD13070DE5}"/>
              </a:ext>
            </a:extLst>
          </p:cNvPr>
          <p:cNvCxnSpPr>
            <a:stCxn id="5" idx="2"/>
          </p:cNvCxnSpPr>
          <p:nvPr/>
        </p:nvCxnSpPr>
        <p:spPr>
          <a:xfrm>
            <a:off x="8665261" y="1241150"/>
            <a:ext cx="859800" cy="225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836;p44">
            <a:extLst>
              <a:ext uri="{FF2B5EF4-FFF2-40B4-BE49-F238E27FC236}">
                <a16:creationId xmlns:a16="http://schemas.microsoft.com/office/drawing/2014/main" id="{26BDFD5E-C1D9-88C5-9280-E43555112E35}"/>
              </a:ext>
            </a:extLst>
          </p:cNvPr>
          <p:cNvSpPr txBox="1"/>
          <p:nvPr/>
        </p:nvSpPr>
        <p:spPr>
          <a:xfrm>
            <a:off x="7226789" y="316228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</a:t>
            </a:r>
            <a:endParaRPr sz="2400" dirty="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837;p44">
            <a:extLst>
              <a:ext uri="{FF2B5EF4-FFF2-40B4-BE49-F238E27FC236}">
                <a16:creationId xmlns:a16="http://schemas.microsoft.com/office/drawing/2014/main" id="{2C4E0BEE-C7C3-7F10-DE84-6936D9153033}"/>
              </a:ext>
            </a:extLst>
          </p:cNvPr>
          <p:cNvSpPr txBox="1"/>
          <p:nvPr/>
        </p:nvSpPr>
        <p:spPr>
          <a:xfrm>
            <a:off x="10047042" y="2274676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" name="Google Shape;838;p44">
            <a:extLst>
              <a:ext uri="{FF2B5EF4-FFF2-40B4-BE49-F238E27FC236}">
                <a16:creationId xmlns:a16="http://schemas.microsoft.com/office/drawing/2014/main" id="{E81BF14D-CE91-FA16-E70C-DEA791406C95}"/>
              </a:ext>
            </a:extLst>
          </p:cNvPr>
          <p:cNvCxnSpPr>
            <a:cxnSpLocks/>
            <a:stCxn id="4" idx="2"/>
            <a:endCxn id="13" idx="0"/>
          </p:cNvCxnSpPr>
          <p:nvPr/>
        </p:nvCxnSpPr>
        <p:spPr>
          <a:xfrm flipH="1">
            <a:off x="9248911" y="1992086"/>
            <a:ext cx="902235" cy="30803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839;p44">
            <a:extLst>
              <a:ext uri="{FF2B5EF4-FFF2-40B4-BE49-F238E27FC236}">
                <a16:creationId xmlns:a16="http://schemas.microsoft.com/office/drawing/2014/main" id="{1380EF45-6E87-B99D-428A-31D5A47955E1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10151146" y="1992086"/>
            <a:ext cx="863400" cy="28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840;p44">
            <a:extLst>
              <a:ext uri="{FF2B5EF4-FFF2-40B4-BE49-F238E27FC236}">
                <a16:creationId xmlns:a16="http://schemas.microsoft.com/office/drawing/2014/main" id="{50241BC0-08D8-463A-5DD4-C5F215FFCABA}"/>
              </a:ext>
            </a:extLst>
          </p:cNvPr>
          <p:cNvSpPr txBox="1"/>
          <p:nvPr/>
        </p:nvSpPr>
        <p:spPr>
          <a:xfrm>
            <a:off x="5602096" y="724350"/>
            <a:ext cx="2886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Gain = 62.49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832;p44">
            <a:extLst>
              <a:ext uri="{FF2B5EF4-FFF2-40B4-BE49-F238E27FC236}">
                <a16:creationId xmlns:a16="http://schemas.microsoft.com/office/drawing/2014/main" id="{57EE28A2-7D25-FAC2-C019-8335127BAA78}"/>
              </a:ext>
            </a:extLst>
          </p:cNvPr>
          <p:cNvSpPr txBox="1"/>
          <p:nvPr/>
        </p:nvSpPr>
        <p:spPr>
          <a:xfrm>
            <a:off x="8281261" y="2300118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22.5</a:t>
            </a:r>
            <a:endParaRPr dirty="0">
              <a:highlight>
                <a:srgbClr val="9FC5E8"/>
              </a:highlight>
            </a:endParaRPr>
          </a:p>
        </p:txBody>
      </p:sp>
      <p:sp>
        <p:nvSpPr>
          <p:cNvPr id="19" name="Google Shape;836;p44">
            <a:extLst>
              <a:ext uri="{FF2B5EF4-FFF2-40B4-BE49-F238E27FC236}">
                <a16:creationId xmlns:a16="http://schemas.microsoft.com/office/drawing/2014/main" id="{FEB7FEC0-A91D-BD6A-5B45-B14711D69B50}"/>
              </a:ext>
            </a:extLst>
          </p:cNvPr>
          <p:cNvSpPr txBox="1"/>
          <p:nvPr/>
        </p:nvSpPr>
        <p:spPr>
          <a:xfrm>
            <a:off x="9095161" y="3162250"/>
            <a:ext cx="193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7.5</a:t>
            </a:r>
            <a:endParaRPr sz="2400" dirty="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" name="Google Shape;834;p44">
            <a:extLst>
              <a:ext uri="{FF2B5EF4-FFF2-40B4-BE49-F238E27FC236}">
                <a16:creationId xmlns:a16="http://schemas.microsoft.com/office/drawing/2014/main" id="{12C65124-7DE7-2E2C-C78C-835019E3E536}"/>
              </a:ext>
            </a:extLst>
          </p:cNvPr>
          <p:cNvCxnSpPr>
            <a:cxnSpLocks/>
            <a:stCxn id="13" idx="2"/>
            <a:endCxn id="8" idx="0"/>
          </p:cNvCxnSpPr>
          <p:nvPr/>
        </p:nvCxnSpPr>
        <p:spPr>
          <a:xfrm flipH="1">
            <a:off x="8194439" y="2854218"/>
            <a:ext cx="1054472" cy="308068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" name="Google Shape;834;p44">
            <a:extLst>
              <a:ext uri="{FF2B5EF4-FFF2-40B4-BE49-F238E27FC236}">
                <a16:creationId xmlns:a16="http://schemas.microsoft.com/office/drawing/2014/main" id="{0CCD394F-C9BC-3AD0-2D54-961C88E3D9BF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>
          <a:xfrm>
            <a:off x="9248911" y="2854218"/>
            <a:ext cx="813900" cy="30803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" name="Google Shape;348;p31">
            <a:extLst>
              <a:ext uri="{FF2B5EF4-FFF2-40B4-BE49-F238E27FC236}">
                <a16:creationId xmlns:a16="http://schemas.microsoft.com/office/drawing/2014/main" id="{477898A0-6765-63E6-3446-667F45AFFE74}"/>
              </a:ext>
            </a:extLst>
          </p:cNvPr>
          <p:cNvSpPr txBox="1"/>
          <p:nvPr/>
        </p:nvSpPr>
        <p:spPr>
          <a:xfrm>
            <a:off x="6211547" y="2291121"/>
            <a:ext cx="2275282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Similarity = 65.3</a:t>
            </a:r>
            <a:endParaRPr sz="23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348;p31">
            <a:extLst>
              <a:ext uri="{FF2B5EF4-FFF2-40B4-BE49-F238E27FC236}">
                <a16:creationId xmlns:a16="http://schemas.microsoft.com/office/drawing/2014/main" id="{0E41F91D-24D6-D789-0377-B1DCD06C457E}"/>
              </a:ext>
            </a:extLst>
          </p:cNvPr>
          <p:cNvSpPr txBox="1"/>
          <p:nvPr/>
        </p:nvSpPr>
        <p:spPr>
          <a:xfrm>
            <a:off x="7531338" y="3716350"/>
            <a:ext cx="1499758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Similarity </a:t>
            </a:r>
            <a:br>
              <a:rPr lang="en-US" sz="23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= 21.12</a:t>
            </a:r>
            <a:endParaRPr sz="23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348;p31">
            <a:extLst>
              <a:ext uri="{FF2B5EF4-FFF2-40B4-BE49-F238E27FC236}">
                <a16:creationId xmlns:a16="http://schemas.microsoft.com/office/drawing/2014/main" id="{2CF5AFA9-467B-1EE1-56D7-DF9980409E83}"/>
              </a:ext>
            </a:extLst>
          </p:cNvPr>
          <p:cNvSpPr txBox="1"/>
          <p:nvPr/>
        </p:nvSpPr>
        <p:spPr>
          <a:xfrm>
            <a:off x="9463420" y="3687586"/>
            <a:ext cx="2021951" cy="892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Similarity </a:t>
            </a:r>
            <a:br>
              <a:rPr lang="en-US" sz="23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= 28.12</a:t>
            </a:r>
            <a:endParaRPr sz="23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9;p34">
            <a:extLst>
              <a:ext uri="{FF2B5EF4-FFF2-40B4-BE49-F238E27FC236}">
                <a16:creationId xmlns:a16="http://schemas.microsoft.com/office/drawing/2014/main" id="{00F2B06A-26F6-DC7C-33CD-635B2F0B6393}"/>
              </a:ext>
            </a:extLst>
          </p:cNvPr>
          <p:cNvSpPr txBox="1"/>
          <p:nvPr/>
        </p:nvSpPr>
        <p:spPr>
          <a:xfrm>
            <a:off x="230391" y="3186804"/>
            <a:ext cx="9048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Gain =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Left</a:t>
            </a:r>
            <a:r>
              <a:rPr lang="en-US" sz="3200" baseline="-25000" dirty="0" err="1">
                <a:latin typeface="Calibri"/>
                <a:ea typeface="Calibri"/>
                <a:cs typeface="Calibri"/>
                <a:sym typeface="Calibri"/>
              </a:rPr>
              <a:t>Similariry</a:t>
            </a:r>
            <a:r>
              <a:rPr lang="en-US" sz="2400" baseline="-25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en-US" sz="3200" baseline="-25000" dirty="0" err="1">
                <a:latin typeface="Calibri"/>
                <a:ea typeface="Calibri"/>
                <a:cs typeface="Calibri"/>
                <a:sym typeface="Calibri"/>
              </a:rPr>
              <a:t>Similarity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Root</a:t>
            </a:r>
            <a:r>
              <a:rPr lang="en-US" sz="3200" baseline="-25000" dirty="0" err="1">
                <a:latin typeface="Calibri"/>
                <a:ea typeface="Calibri"/>
                <a:cs typeface="Calibri"/>
                <a:sym typeface="Calibri"/>
              </a:rPr>
              <a:t>Similarity</a:t>
            </a:r>
            <a:endParaRPr sz="32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09;p34">
            <a:extLst>
              <a:ext uri="{FF2B5EF4-FFF2-40B4-BE49-F238E27FC236}">
                <a16:creationId xmlns:a16="http://schemas.microsoft.com/office/drawing/2014/main" id="{AFB86890-8176-82B0-4923-2BFFAB76CEBB}"/>
              </a:ext>
            </a:extLst>
          </p:cNvPr>
          <p:cNvSpPr txBox="1"/>
          <p:nvPr/>
        </p:nvSpPr>
        <p:spPr>
          <a:xfrm>
            <a:off x="883534" y="3959404"/>
            <a:ext cx="90489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= 21.12</a:t>
            </a:r>
            <a:r>
              <a:rPr lang="en-US" sz="2400" baseline="-25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+ 28.12 – 65.3 = -16.06</a:t>
            </a:r>
            <a:endParaRPr sz="32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84DD53E-17E2-43CF-4AEA-7B8B5B8FB74A}"/>
              </a:ext>
            </a:extLst>
          </p:cNvPr>
          <p:cNvSpPr txBox="1"/>
          <p:nvPr/>
        </p:nvSpPr>
        <p:spPr>
          <a:xfrm>
            <a:off x="3342594" y="2480506"/>
            <a:ext cx="18340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Gain = -16.06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43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9" name="Google Shape;879;p47"/>
          <p:cNvCxnSpPr/>
          <p:nvPr/>
        </p:nvCxnSpPr>
        <p:spPr>
          <a:xfrm>
            <a:off x="1596950" y="2090600"/>
            <a:ext cx="0" cy="4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0" name="Google Shape;880;p47"/>
          <p:cNvSpPr/>
          <p:nvPr/>
        </p:nvSpPr>
        <p:spPr>
          <a:xfrm>
            <a:off x="2210675" y="520052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1" name="Google Shape;881;p47"/>
          <p:cNvCxnSpPr/>
          <p:nvPr/>
        </p:nvCxnSpPr>
        <p:spPr>
          <a:xfrm>
            <a:off x="1419625" y="209060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47"/>
          <p:cNvCxnSpPr/>
          <p:nvPr/>
        </p:nvCxnSpPr>
        <p:spPr>
          <a:xfrm>
            <a:off x="1419625" y="369228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47"/>
          <p:cNvCxnSpPr/>
          <p:nvPr/>
        </p:nvCxnSpPr>
        <p:spPr>
          <a:xfrm>
            <a:off x="1419625" y="289144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4" name="Google Shape;884;p47"/>
          <p:cNvCxnSpPr/>
          <p:nvPr/>
        </p:nvCxnSpPr>
        <p:spPr>
          <a:xfrm>
            <a:off x="1419625" y="529396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47"/>
          <p:cNvCxnSpPr/>
          <p:nvPr/>
        </p:nvCxnSpPr>
        <p:spPr>
          <a:xfrm>
            <a:off x="1419625" y="449312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47"/>
          <p:cNvCxnSpPr/>
          <p:nvPr/>
        </p:nvCxnSpPr>
        <p:spPr>
          <a:xfrm>
            <a:off x="1419625" y="6094800"/>
            <a:ext cx="31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7" name="Google Shape;887;p47"/>
          <p:cNvCxnSpPr/>
          <p:nvPr/>
        </p:nvCxnSpPr>
        <p:spPr>
          <a:xfrm>
            <a:off x="4532425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8" name="Google Shape;888;p47"/>
          <p:cNvCxnSpPr/>
          <p:nvPr/>
        </p:nvCxnSpPr>
        <p:spPr>
          <a:xfrm>
            <a:off x="3070400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p47"/>
          <p:cNvSpPr txBox="1"/>
          <p:nvPr/>
        </p:nvSpPr>
        <p:spPr>
          <a:xfrm>
            <a:off x="609600" y="181355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47"/>
          <p:cNvSpPr txBox="1"/>
          <p:nvPr/>
        </p:nvSpPr>
        <p:spPr>
          <a:xfrm>
            <a:off x="609600" y="3415238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7"/>
          <p:cNvSpPr txBox="1"/>
          <p:nvPr/>
        </p:nvSpPr>
        <p:spPr>
          <a:xfrm>
            <a:off x="609600" y="421606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7"/>
          <p:cNvSpPr txBox="1"/>
          <p:nvPr/>
        </p:nvSpPr>
        <p:spPr>
          <a:xfrm>
            <a:off x="609600" y="501691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47"/>
          <p:cNvSpPr txBox="1"/>
          <p:nvPr/>
        </p:nvSpPr>
        <p:spPr>
          <a:xfrm>
            <a:off x="2561450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7"/>
          <p:cNvSpPr txBox="1"/>
          <p:nvPr/>
        </p:nvSpPr>
        <p:spPr>
          <a:xfrm>
            <a:off x="402347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7"/>
          <p:cNvSpPr txBox="1"/>
          <p:nvPr/>
        </p:nvSpPr>
        <p:spPr>
          <a:xfrm>
            <a:off x="609600" y="261440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7"/>
          <p:cNvSpPr txBox="1"/>
          <p:nvPr/>
        </p:nvSpPr>
        <p:spPr>
          <a:xfrm>
            <a:off x="109942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7"/>
          <p:cNvSpPr txBox="1"/>
          <p:nvPr/>
        </p:nvSpPr>
        <p:spPr>
          <a:xfrm>
            <a:off x="590475" y="58177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7"/>
          <p:cNvSpPr/>
          <p:nvPr/>
        </p:nvSpPr>
        <p:spPr>
          <a:xfrm>
            <a:off x="4023475" y="477017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7"/>
          <p:cNvSpPr/>
          <p:nvPr/>
        </p:nvSpPr>
        <p:spPr>
          <a:xfrm>
            <a:off x="2882575" y="26144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47"/>
          <p:cNvSpPr/>
          <p:nvPr/>
        </p:nvSpPr>
        <p:spPr>
          <a:xfrm>
            <a:off x="3274225" y="24275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7"/>
          <p:cNvSpPr txBox="1"/>
          <p:nvPr/>
        </p:nvSpPr>
        <p:spPr>
          <a:xfrm>
            <a:off x="4123350" y="5840850"/>
            <a:ext cx="318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Posage (mg)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2" name="Google Shape;902;p47"/>
          <p:cNvCxnSpPr/>
          <p:nvPr/>
        </p:nvCxnSpPr>
        <p:spPr>
          <a:xfrm>
            <a:off x="1551300" y="3616088"/>
            <a:ext cx="286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3" name="Google Shape;903;p47"/>
          <p:cNvCxnSpPr>
            <a:stCxn id="880" idx="0"/>
          </p:cNvCxnSpPr>
          <p:nvPr/>
        </p:nvCxnSpPr>
        <p:spPr>
          <a:xfrm rot="10800000">
            <a:off x="2304125" y="3619525"/>
            <a:ext cx="0" cy="15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4" name="Google Shape;904;p47"/>
          <p:cNvCxnSpPr>
            <a:stCxn id="899" idx="4"/>
          </p:cNvCxnSpPr>
          <p:nvPr/>
        </p:nvCxnSpPr>
        <p:spPr>
          <a:xfrm>
            <a:off x="2976025" y="2801300"/>
            <a:ext cx="0" cy="8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5" name="Google Shape;905;p47"/>
          <p:cNvCxnSpPr>
            <a:stCxn id="900" idx="4"/>
          </p:cNvCxnSpPr>
          <p:nvPr/>
        </p:nvCxnSpPr>
        <p:spPr>
          <a:xfrm>
            <a:off x="3367675" y="2614400"/>
            <a:ext cx="0" cy="9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06" name="Google Shape;906;p47"/>
          <p:cNvCxnSpPr>
            <a:stCxn id="898" idx="0"/>
          </p:cNvCxnSpPr>
          <p:nvPr/>
        </p:nvCxnSpPr>
        <p:spPr>
          <a:xfrm rot="10800000">
            <a:off x="4116925" y="3619375"/>
            <a:ext cx="0" cy="11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07" name="Google Shape;907;p47"/>
          <p:cNvSpPr txBox="1"/>
          <p:nvPr/>
        </p:nvSpPr>
        <p:spPr>
          <a:xfrm>
            <a:off x="661035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 dirty="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7"/>
          <p:cNvSpPr txBox="1"/>
          <p:nvPr/>
        </p:nvSpPr>
        <p:spPr>
          <a:xfrm>
            <a:off x="144325" y="1436225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Effectiveness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7"/>
          <p:cNvSpPr txBox="1"/>
          <p:nvPr/>
        </p:nvSpPr>
        <p:spPr>
          <a:xfrm>
            <a:off x="919200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910" name="Google Shape;910;p47"/>
          <p:cNvSpPr txBox="1"/>
          <p:nvPr/>
        </p:nvSpPr>
        <p:spPr>
          <a:xfrm>
            <a:off x="7115625" y="687050"/>
            <a:ext cx="31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1" name="Google Shape;911;p47"/>
          <p:cNvCxnSpPr>
            <a:stCxn id="910" idx="2"/>
            <a:endCxn id="907" idx="0"/>
          </p:cNvCxnSpPr>
          <p:nvPr/>
        </p:nvCxnSpPr>
        <p:spPr>
          <a:xfrm flipH="1">
            <a:off x="7581225" y="1241150"/>
            <a:ext cx="1090800" cy="57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2" name="Google Shape;912;p47"/>
          <p:cNvCxnSpPr>
            <a:stCxn id="910" idx="2"/>
          </p:cNvCxnSpPr>
          <p:nvPr/>
        </p:nvCxnSpPr>
        <p:spPr>
          <a:xfrm>
            <a:off x="8672025" y="1241150"/>
            <a:ext cx="929100" cy="53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4" name="Google Shape;914;p47"/>
          <p:cNvSpPr txBox="1"/>
          <p:nvPr/>
        </p:nvSpPr>
        <p:spPr>
          <a:xfrm>
            <a:off x="1981200" y="502400"/>
            <a:ext cx="335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Predicted Drug Effectiveness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47"/>
          <p:cNvSpPr txBox="1"/>
          <p:nvPr/>
        </p:nvSpPr>
        <p:spPr>
          <a:xfrm>
            <a:off x="2162150" y="1245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cxnSp>
        <p:nvCxnSpPr>
          <p:cNvPr id="916" name="Google Shape;916;p47"/>
          <p:cNvCxnSpPr/>
          <p:nvPr/>
        </p:nvCxnSpPr>
        <p:spPr>
          <a:xfrm>
            <a:off x="2628900" y="1943100"/>
            <a:ext cx="0" cy="43053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18" name="Google Shape;918;p47"/>
          <p:cNvSpPr txBox="1"/>
          <p:nvPr/>
        </p:nvSpPr>
        <p:spPr>
          <a:xfrm>
            <a:off x="7937025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6.5, 7.5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7"/>
          <p:cNvSpPr txBox="1"/>
          <p:nvPr/>
        </p:nvSpPr>
        <p:spPr>
          <a:xfrm>
            <a:off x="10058400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0" name="Google Shape;920;p47"/>
          <p:cNvCxnSpPr>
            <a:stCxn id="909" idx="2"/>
            <a:endCxn id="918" idx="0"/>
          </p:cNvCxnSpPr>
          <p:nvPr/>
        </p:nvCxnSpPr>
        <p:spPr>
          <a:xfrm flipH="1">
            <a:off x="8908050" y="2367650"/>
            <a:ext cx="12549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1" name="Google Shape;921;p47"/>
          <p:cNvCxnSpPr>
            <a:stCxn id="909" idx="2"/>
            <a:endCxn id="919" idx="0"/>
          </p:cNvCxnSpPr>
          <p:nvPr/>
        </p:nvCxnSpPr>
        <p:spPr>
          <a:xfrm>
            <a:off x="10162950" y="2367650"/>
            <a:ext cx="8664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2" name="Google Shape;922;p47"/>
          <p:cNvCxnSpPr/>
          <p:nvPr/>
        </p:nvCxnSpPr>
        <p:spPr>
          <a:xfrm>
            <a:off x="2647950" y="3638550"/>
            <a:ext cx="17907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47"/>
          <p:cNvCxnSpPr/>
          <p:nvPr/>
        </p:nvCxnSpPr>
        <p:spPr>
          <a:xfrm>
            <a:off x="3771900" y="1943100"/>
            <a:ext cx="0" cy="4305300"/>
          </a:xfrm>
          <a:prstGeom prst="straightConnector1">
            <a:avLst/>
          </a:prstGeom>
          <a:noFill/>
          <a:ln w="28575" cap="flat" cmpd="sng">
            <a:solidFill>
              <a:srgbClr val="548135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50" name="Google Shape;347;p31">
            <a:extLst>
              <a:ext uri="{FF2B5EF4-FFF2-40B4-BE49-F238E27FC236}">
                <a16:creationId xmlns:a16="http://schemas.microsoft.com/office/drawing/2014/main" id="{890A3C81-0E04-D095-0515-0F867FB7F077}"/>
              </a:ext>
            </a:extLst>
          </p:cNvPr>
          <p:cNvSpPr txBox="1"/>
          <p:nvPr/>
        </p:nvSpPr>
        <p:spPr>
          <a:xfrm>
            <a:off x="5536775" y="5043410"/>
            <a:ext cx="3112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Output =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348;p31">
            <a:extLst>
              <a:ext uri="{FF2B5EF4-FFF2-40B4-BE49-F238E27FC236}">
                <a16:creationId xmlns:a16="http://schemas.microsoft.com/office/drawing/2014/main" id="{C9CD50CA-E4E8-2ACA-2D11-E06B587C3758}"/>
              </a:ext>
            </a:extLst>
          </p:cNvPr>
          <p:cNvSpPr txBox="1"/>
          <p:nvPr/>
        </p:nvSpPr>
        <p:spPr>
          <a:xfrm>
            <a:off x="7267125" y="4790060"/>
            <a:ext cx="2362194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Sum of Residuals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349;p31">
            <a:extLst>
              <a:ext uri="{FF2B5EF4-FFF2-40B4-BE49-F238E27FC236}">
                <a16:creationId xmlns:a16="http://schemas.microsoft.com/office/drawing/2014/main" id="{D53325C2-80B3-5C8A-F311-D3B2A636E784}"/>
              </a:ext>
            </a:extLst>
          </p:cNvPr>
          <p:cNvSpPr txBox="1"/>
          <p:nvPr/>
        </p:nvSpPr>
        <p:spPr>
          <a:xfrm>
            <a:off x="6829803" y="5220548"/>
            <a:ext cx="40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Number of Residuals +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Ⲗ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" name="Google Shape;350;p31">
            <a:extLst>
              <a:ext uri="{FF2B5EF4-FFF2-40B4-BE49-F238E27FC236}">
                <a16:creationId xmlns:a16="http://schemas.microsoft.com/office/drawing/2014/main" id="{EE3E4F06-30D2-7901-A8B8-61640D4B6445}"/>
              </a:ext>
            </a:extLst>
          </p:cNvPr>
          <p:cNvCxnSpPr/>
          <p:nvPr/>
        </p:nvCxnSpPr>
        <p:spPr>
          <a:xfrm>
            <a:off x="6829803" y="5312810"/>
            <a:ext cx="318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Google Shape;347;p31">
                <a:extLst>
                  <a:ext uri="{FF2B5EF4-FFF2-40B4-BE49-F238E27FC236}">
                    <a16:creationId xmlns:a16="http://schemas.microsoft.com/office/drawing/2014/main" id="{07626E50-5078-8740-06E4-28A3E44D1057}"/>
                  </a:ext>
                </a:extLst>
              </p:cNvPr>
              <p:cNvSpPr txBox="1"/>
              <p:nvPr/>
            </p:nvSpPr>
            <p:spPr>
              <a:xfrm>
                <a:off x="4717395" y="2229793"/>
                <a:ext cx="4103387" cy="7415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Calibri"/>
                    <a:ea typeface="Calibri"/>
                    <a:cs typeface="Calibri"/>
                    <a:sym typeface="Calibri"/>
                  </a:rPr>
                  <a:t>Output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3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-10.5 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3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1 +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FF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3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  </m:t>
                        </m:r>
                      </m:den>
                    </m:f>
                  </m:oMath>
                </a14:m>
                <a:r>
                  <a:rPr lang="en-US" sz="2300" dirty="0">
                    <a:latin typeface="Calibri"/>
                    <a:ea typeface="Calibri"/>
                    <a:cs typeface="Calibri"/>
                    <a:sym typeface="Calibri"/>
                  </a:rPr>
                  <a:t>  = -10.5</a:t>
                </a:r>
                <a:endParaRPr sz="23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54" name="Google Shape;347;p31">
                <a:extLst>
                  <a:ext uri="{FF2B5EF4-FFF2-40B4-BE49-F238E27FC236}">
                    <a16:creationId xmlns:a16="http://schemas.microsoft.com/office/drawing/2014/main" id="{07626E50-5078-8740-06E4-28A3E44D1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7395" y="2229793"/>
                <a:ext cx="4103387" cy="741519"/>
              </a:xfrm>
              <a:prstGeom prst="rect">
                <a:avLst/>
              </a:prstGeom>
              <a:blipFill>
                <a:blip r:embed="rId3"/>
                <a:stretch>
                  <a:fillRect l="-2229" b="-16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Google Shape;347;p31">
                <a:extLst>
                  <a:ext uri="{FF2B5EF4-FFF2-40B4-BE49-F238E27FC236}">
                    <a16:creationId xmlns:a16="http://schemas.microsoft.com/office/drawing/2014/main" id="{3D2F0EF1-42F4-0DCB-0463-A393D55DE111}"/>
                  </a:ext>
                </a:extLst>
              </p:cNvPr>
              <p:cNvSpPr txBox="1"/>
              <p:nvPr/>
            </p:nvSpPr>
            <p:spPr>
              <a:xfrm>
                <a:off x="6436743" y="3293570"/>
                <a:ext cx="3079707" cy="741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Calibri"/>
                    <a:ea typeface="Calibri"/>
                    <a:cs typeface="Calibri"/>
                    <a:sym typeface="Calibri"/>
                  </a:rPr>
                  <a:t>Output =</a:t>
                </a:r>
                <a:r>
                  <a:rPr lang="vi-VN" sz="2300" dirty="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3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6.5+7.5 </m:t>
                        </m:r>
                      </m:num>
                      <m:den>
                        <m:r>
                          <m:rPr>
                            <m:nor/>
                          </m:rPr>
                          <a:rPr lang="vi-VN" sz="2300" b="0" i="0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3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FF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3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  </m:t>
                        </m:r>
                      </m:den>
                    </m:f>
                  </m:oMath>
                </a14:m>
                <a:r>
                  <a:rPr lang="vi-VN" sz="2300" dirty="0">
                    <a:latin typeface="Calibri"/>
                    <a:ea typeface="Calibri"/>
                    <a:cs typeface="Calibri"/>
                    <a:sym typeface="Calibri"/>
                  </a:rPr>
                  <a:t> = 7</a:t>
                </a:r>
                <a:endParaRPr sz="23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59" name="Google Shape;347;p31">
                <a:extLst>
                  <a:ext uri="{FF2B5EF4-FFF2-40B4-BE49-F238E27FC236}">
                    <a16:creationId xmlns:a16="http://schemas.microsoft.com/office/drawing/2014/main" id="{3D2F0EF1-42F4-0DCB-0463-A393D55DE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6743" y="3293570"/>
                <a:ext cx="3079707" cy="741391"/>
              </a:xfrm>
              <a:prstGeom prst="rect">
                <a:avLst/>
              </a:prstGeom>
              <a:blipFill>
                <a:blip r:embed="rId4"/>
                <a:stretch>
                  <a:fillRect l="-2970" b="-16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4" name="Google Shape;347;p31">
                <a:extLst>
                  <a:ext uri="{FF2B5EF4-FFF2-40B4-BE49-F238E27FC236}">
                    <a16:creationId xmlns:a16="http://schemas.microsoft.com/office/drawing/2014/main" id="{BD8DF235-76B1-EB40-4EA5-2B80FBB0E8D7}"/>
                  </a:ext>
                </a:extLst>
              </p:cNvPr>
              <p:cNvSpPr txBox="1"/>
              <p:nvPr/>
            </p:nvSpPr>
            <p:spPr>
              <a:xfrm>
                <a:off x="9294349" y="3286717"/>
                <a:ext cx="3079707" cy="7413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:r>
                  <a:rPr lang="en-US" sz="2300" dirty="0">
                    <a:latin typeface="Calibri"/>
                    <a:ea typeface="Calibri"/>
                    <a:cs typeface="Calibri"/>
                    <a:sym typeface="Calibri"/>
                  </a:rPr>
                  <a:t>Output =</a:t>
                </a:r>
                <a:r>
                  <a:rPr lang="vi-VN" sz="2300" dirty="0">
                    <a:latin typeface="Calibri"/>
                    <a:ea typeface="Calibri"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3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vi-VN" sz="2300" b="0" i="0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sz="23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7.5 </m:t>
                        </m:r>
                      </m:num>
                      <m:den>
                        <m:r>
                          <m:rPr>
                            <m:nor/>
                          </m:rPr>
                          <a:rPr lang="vi-VN" sz="2300" b="0" i="0" dirty="0" smtClean="0"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3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 + 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FF0000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300" dirty="0"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m:t>  </m:t>
                        </m:r>
                      </m:den>
                    </m:f>
                  </m:oMath>
                </a14:m>
                <a:r>
                  <a:rPr lang="vi-VN" sz="2300" dirty="0">
                    <a:latin typeface="Calibri"/>
                    <a:ea typeface="Calibri"/>
                    <a:cs typeface="Calibri"/>
                    <a:sym typeface="Calibri"/>
                  </a:rPr>
                  <a:t> = -7.5</a:t>
                </a:r>
                <a:endParaRPr sz="23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4" name="Google Shape;347;p31">
                <a:extLst>
                  <a:ext uri="{FF2B5EF4-FFF2-40B4-BE49-F238E27FC236}">
                    <a16:creationId xmlns:a16="http://schemas.microsoft.com/office/drawing/2014/main" id="{BD8DF235-76B1-EB40-4EA5-2B80FBB0E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349" y="3286717"/>
                <a:ext cx="3079707" cy="741391"/>
              </a:xfrm>
              <a:prstGeom prst="rect">
                <a:avLst/>
              </a:prstGeom>
              <a:blipFill>
                <a:blip r:embed="rId5"/>
                <a:stretch>
                  <a:fillRect l="-2970" b="-8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00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4" grpId="0"/>
      <p:bldP spid="59" grpId="0"/>
      <p:bldP spid="6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4" name="Google Shape;934;p48"/>
          <p:cNvCxnSpPr/>
          <p:nvPr/>
        </p:nvCxnSpPr>
        <p:spPr>
          <a:xfrm>
            <a:off x="1596950" y="2090600"/>
            <a:ext cx="0" cy="4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8"/>
          <p:cNvSpPr/>
          <p:nvPr/>
        </p:nvSpPr>
        <p:spPr>
          <a:xfrm>
            <a:off x="2210675" y="520052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936;p48"/>
          <p:cNvCxnSpPr/>
          <p:nvPr/>
        </p:nvCxnSpPr>
        <p:spPr>
          <a:xfrm>
            <a:off x="1419625" y="209060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48"/>
          <p:cNvCxnSpPr/>
          <p:nvPr/>
        </p:nvCxnSpPr>
        <p:spPr>
          <a:xfrm>
            <a:off x="1419625" y="369228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48"/>
          <p:cNvCxnSpPr/>
          <p:nvPr/>
        </p:nvCxnSpPr>
        <p:spPr>
          <a:xfrm>
            <a:off x="1419625" y="289144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9" name="Google Shape;939;p48"/>
          <p:cNvCxnSpPr/>
          <p:nvPr/>
        </p:nvCxnSpPr>
        <p:spPr>
          <a:xfrm>
            <a:off x="1419625" y="529396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48"/>
          <p:cNvCxnSpPr/>
          <p:nvPr/>
        </p:nvCxnSpPr>
        <p:spPr>
          <a:xfrm>
            <a:off x="1419625" y="449312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48"/>
          <p:cNvCxnSpPr/>
          <p:nvPr/>
        </p:nvCxnSpPr>
        <p:spPr>
          <a:xfrm>
            <a:off x="1419625" y="6094800"/>
            <a:ext cx="31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48"/>
          <p:cNvCxnSpPr/>
          <p:nvPr/>
        </p:nvCxnSpPr>
        <p:spPr>
          <a:xfrm>
            <a:off x="4532425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3" name="Google Shape;943;p48"/>
          <p:cNvCxnSpPr/>
          <p:nvPr/>
        </p:nvCxnSpPr>
        <p:spPr>
          <a:xfrm>
            <a:off x="3070400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4" name="Google Shape;944;p48"/>
          <p:cNvSpPr txBox="1"/>
          <p:nvPr/>
        </p:nvSpPr>
        <p:spPr>
          <a:xfrm>
            <a:off x="609600" y="181355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8"/>
          <p:cNvSpPr txBox="1"/>
          <p:nvPr/>
        </p:nvSpPr>
        <p:spPr>
          <a:xfrm>
            <a:off x="609600" y="3415238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8"/>
          <p:cNvSpPr txBox="1"/>
          <p:nvPr/>
        </p:nvSpPr>
        <p:spPr>
          <a:xfrm>
            <a:off x="609600" y="421606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8"/>
          <p:cNvSpPr txBox="1"/>
          <p:nvPr/>
        </p:nvSpPr>
        <p:spPr>
          <a:xfrm>
            <a:off x="609600" y="501691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48"/>
          <p:cNvSpPr txBox="1"/>
          <p:nvPr/>
        </p:nvSpPr>
        <p:spPr>
          <a:xfrm>
            <a:off x="2561450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48"/>
          <p:cNvSpPr txBox="1"/>
          <p:nvPr/>
        </p:nvSpPr>
        <p:spPr>
          <a:xfrm>
            <a:off x="402347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48"/>
          <p:cNvSpPr txBox="1"/>
          <p:nvPr/>
        </p:nvSpPr>
        <p:spPr>
          <a:xfrm>
            <a:off x="609600" y="261440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8"/>
          <p:cNvSpPr txBox="1"/>
          <p:nvPr/>
        </p:nvSpPr>
        <p:spPr>
          <a:xfrm>
            <a:off x="109942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8"/>
          <p:cNvSpPr txBox="1"/>
          <p:nvPr/>
        </p:nvSpPr>
        <p:spPr>
          <a:xfrm>
            <a:off x="590475" y="58177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8"/>
          <p:cNvSpPr/>
          <p:nvPr/>
        </p:nvSpPr>
        <p:spPr>
          <a:xfrm>
            <a:off x="4023475" y="477017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8"/>
          <p:cNvSpPr/>
          <p:nvPr/>
        </p:nvSpPr>
        <p:spPr>
          <a:xfrm>
            <a:off x="2882575" y="26144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3274225" y="24275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/>
          <p:nvPr/>
        </p:nvSpPr>
        <p:spPr>
          <a:xfrm>
            <a:off x="4123350" y="5840850"/>
            <a:ext cx="318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Posage (mg)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7" name="Google Shape;957;p48"/>
          <p:cNvCxnSpPr/>
          <p:nvPr/>
        </p:nvCxnSpPr>
        <p:spPr>
          <a:xfrm>
            <a:off x="1551300" y="3616088"/>
            <a:ext cx="2868300" cy="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48"/>
          <p:cNvCxnSpPr/>
          <p:nvPr/>
        </p:nvCxnSpPr>
        <p:spPr>
          <a:xfrm rot="10800000">
            <a:off x="2304125" y="3619675"/>
            <a:ext cx="0" cy="5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48"/>
          <p:cNvCxnSpPr/>
          <p:nvPr/>
        </p:nvCxnSpPr>
        <p:spPr>
          <a:xfrm>
            <a:off x="2976025" y="3279150"/>
            <a:ext cx="0" cy="3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48"/>
          <p:cNvCxnSpPr/>
          <p:nvPr/>
        </p:nvCxnSpPr>
        <p:spPr>
          <a:xfrm>
            <a:off x="3367675" y="3314400"/>
            <a:ext cx="0" cy="2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48"/>
          <p:cNvCxnSpPr/>
          <p:nvPr/>
        </p:nvCxnSpPr>
        <p:spPr>
          <a:xfrm rot="10800000">
            <a:off x="4116925" y="3619350"/>
            <a:ext cx="0" cy="2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2" name="Google Shape;962;p48"/>
          <p:cNvSpPr txBox="1"/>
          <p:nvPr/>
        </p:nvSpPr>
        <p:spPr>
          <a:xfrm>
            <a:off x="661035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48"/>
          <p:cNvSpPr txBox="1"/>
          <p:nvPr/>
        </p:nvSpPr>
        <p:spPr>
          <a:xfrm>
            <a:off x="144325" y="1436225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Effectiveness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48"/>
          <p:cNvSpPr txBox="1"/>
          <p:nvPr/>
        </p:nvSpPr>
        <p:spPr>
          <a:xfrm>
            <a:off x="919200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965" name="Google Shape;965;p48"/>
          <p:cNvSpPr txBox="1"/>
          <p:nvPr/>
        </p:nvSpPr>
        <p:spPr>
          <a:xfrm>
            <a:off x="7115625" y="687050"/>
            <a:ext cx="31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6" name="Google Shape;966;p48"/>
          <p:cNvCxnSpPr>
            <a:stCxn id="965" idx="2"/>
            <a:endCxn id="962" idx="0"/>
          </p:cNvCxnSpPr>
          <p:nvPr/>
        </p:nvCxnSpPr>
        <p:spPr>
          <a:xfrm flipH="1">
            <a:off x="7581225" y="1241150"/>
            <a:ext cx="1090800" cy="57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7" name="Google Shape;967;p48"/>
          <p:cNvCxnSpPr>
            <a:stCxn id="965" idx="2"/>
          </p:cNvCxnSpPr>
          <p:nvPr/>
        </p:nvCxnSpPr>
        <p:spPr>
          <a:xfrm>
            <a:off x="8672025" y="1241150"/>
            <a:ext cx="929100" cy="53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8" name="Google Shape;968;p48"/>
          <p:cNvSpPr txBox="1"/>
          <p:nvPr/>
        </p:nvSpPr>
        <p:spPr>
          <a:xfrm>
            <a:off x="6231606" y="2190800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Output = -10.5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48"/>
          <p:cNvSpPr txBox="1"/>
          <p:nvPr/>
        </p:nvSpPr>
        <p:spPr>
          <a:xfrm>
            <a:off x="1981200" y="502400"/>
            <a:ext cx="335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Predicted Drug Effectiveness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8"/>
          <p:cNvSpPr txBox="1"/>
          <p:nvPr/>
        </p:nvSpPr>
        <p:spPr>
          <a:xfrm>
            <a:off x="2162150" y="1245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sp>
        <p:nvSpPr>
          <p:cNvPr id="971" name="Google Shape;971;p48"/>
          <p:cNvSpPr txBox="1"/>
          <p:nvPr/>
        </p:nvSpPr>
        <p:spPr>
          <a:xfrm>
            <a:off x="7937025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6.5, 7.5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48"/>
          <p:cNvSpPr txBox="1"/>
          <p:nvPr/>
        </p:nvSpPr>
        <p:spPr>
          <a:xfrm>
            <a:off x="10058400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3" name="Google Shape;973;p48"/>
          <p:cNvCxnSpPr>
            <a:stCxn id="964" idx="2"/>
            <a:endCxn id="971" idx="0"/>
          </p:cNvCxnSpPr>
          <p:nvPr/>
        </p:nvCxnSpPr>
        <p:spPr>
          <a:xfrm flipH="1">
            <a:off x="8908050" y="2367650"/>
            <a:ext cx="12549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4" name="Google Shape;974;p48"/>
          <p:cNvCxnSpPr>
            <a:stCxn id="964" idx="2"/>
            <a:endCxn id="972" idx="0"/>
          </p:cNvCxnSpPr>
          <p:nvPr/>
        </p:nvCxnSpPr>
        <p:spPr>
          <a:xfrm>
            <a:off x="10162950" y="2367650"/>
            <a:ext cx="8664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5" name="Google Shape;975;p48"/>
          <p:cNvSpPr txBox="1"/>
          <p:nvPr/>
        </p:nvSpPr>
        <p:spPr>
          <a:xfrm>
            <a:off x="7527006" y="3105200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Output = 7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48"/>
          <p:cNvSpPr txBox="1"/>
          <p:nvPr/>
        </p:nvSpPr>
        <p:spPr>
          <a:xfrm>
            <a:off x="9660606" y="3105200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Output = -7.5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48"/>
          <p:cNvCxnSpPr/>
          <p:nvPr/>
        </p:nvCxnSpPr>
        <p:spPr>
          <a:xfrm>
            <a:off x="1580225" y="4171950"/>
            <a:ext cx="839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8" name="Google Shape;978;p48"/>
          <p:cNvCxnSpPr/>
          <p:nvPr/>
        </p:nvCxnSpPr>
        <p:spPr>
          <a:xfrm>
            <a:off x="1580225" y="3867150"/>
            <a:ext cx="2744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48"/>
          <p:cNvCxnSpPr/>
          <p:nvPr/>
        </p:nvCxnSpPr>
        <p:spPr>
          <a:xfrm>
            <a:off x="1572025" y="3276600"/>
            <a:ext cx="1971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48"/>
          <p:cNvSpPr txBox="1"/>
          <p:nvPr/>
        </p:nvSpPr>
        <p:spPr>
          <a:xfrm>
            <a:off x="4652788" y="989450"/>
            <a:ext cx="63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+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48"/>
          <p:cNvSpPr txBox="1"/>
          <p:nvPr/>
        </p:nvSpPr>
        <p:spPr>
          <a:xfrm>
            <a:off x="5736225" y="1151000"/>
            <a:ext cx="638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latin typeface="Calibri"/>
                <a:ea typeface="Calibri"/>
                <a:cs typeface="Calibri"/>
                <a:sym typeface="Calibri"/>
              </a:rPr>
              <a:t>0.3 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48"/>
          <p:cNvSpPr txBox="1"/>
          <p:nvPr/>
        </p:nvSpPr>
        <p:spPr>
          <a:xfrm>
            <a:off x="6269625" y="1061000"/>
            <a:ext cx="1570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7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48"/>
          <p:cNvSpPr/>
          <p:nvPr/>
        </p:nvSpPr>
        <p:spPr>
          <a:xfrm>
            <a:off x="4229100" y="4019550"/>
            <a:ext cx="3067050" cy="800100"/>
          </a:xfrm>
          <a:custGeom>
            <a:avLst/>
            <a:gdLst/>
            <a:ahLst/>
            <a:cxnLst/>
            <a:rect l="l" t="t" r="r" b="b"/>
            <a:pathLst>
              <a:path w="122682" h="32004" extrusionOk="0">
                <a:moveTo>
                  <a:pt x="122682" y="32004"/>
                </a:moveTo>
                <a:cubicBezTo>
                  <a:pt x="114300" y="29845"/>
                  <a:pt x="89154" y="19812"/>
                  <a:pt x="72390" y="19050"/>
                </a:cubicBezTo>
                <a:cubicBezTo>
                  <a:pt x="55626" y="18288"/>
                  <a:pt x="34163" y="30607"/>
                  <a:pt x="22098" y="27432"/>
                </a:cubicBezTo>
                <a:cubicBezTo>
                  <a:pt x="10033" y="24257"/>
                  <a:pt x="3683" y="4572"/>
                  <a:pt x="0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84" name="Google Shape;984;p48"/>
          <p:cNvSpPr/>
          <p:nvPr/>
        </p:nvSpPr>
        <p:spPr>
          <a:xfrm>
            <a:off x="3486150" y="2923381"/>
            <a:ext cx="2990850" cy="534200"/>
          </a:xfrm>
          <a:custGeom>
            <a:avLst/>
            <a:gdLst/>
            <a:ahLst/>
            <a:cxnLst/>
            <a:rect l="l" t="t" r="r" b="b"/>
            <a:pathLst>
              <a:path w="119634" h="21368" extrusionOk="0">
                <a:moveTo>
                  <a:pt x="119634" y="9557"/>
                </a:moveTo>
                <a:cubicBezTo>
                  <a:pt x="111379" y="11462"/>
                  <a:pt x="86487" y="22511"/>
                  <a:pt x="70104" y="20987"/>
                </a:cubicBezTo>
                <a:cubicBezTo>
                  <a:pt x="53721" y="19463"/>
                  <a:pt x="33020" y="2064"/>
                  <a:pt x="21336" y="413"/>
                </a:cubicBezTo>
                <a:cubicBezTo>
                  <a:pt x="9652" y="-1238"/>
                  <a:pt x="3556" y="9303"/>
                  <a:pt x="0" y="11081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85" name="Google Shape;985;p48"/>
          <p:cNvSpPr/>
          <p:nvPr/>
        </p:nvSpPr>
        <p:spPr>
          <a:xfrm>
            <a:off x="2419350" y="4305300"/>
            <a:ext cx="6210300" cy="1466850"/>
          </a:xfrm>
          <a:custGeom>
            <a:avLst/>
            <a:gdLst/>
            <a:ahLst/>
            <a:cxnLst/>
            <a:rect l="l" t="t" r="r" b="b"/>
            <a:pathLst>
              <a:path w="248412" h="58674" extrusionOk="0">
                <a:moveTo>
                  <a:pt x="248412" y="58674"/>
                </a:moveTo>
                <a:cubicBezTo>
                  <a:pt x="234442" y="56769"/>
                  <a:pt x="198247" y="47752"/>
                  <a:pt x="164592" y="47244"/>
                </a:cubicBezTo>
                <a:cubicBezTo>
                  <a:pt x="130937" y="46736"/>
                  <a:pt x="73914" y="63500"/>
                  <a:pt x="46482" y="55626"/>
                </a:cubicBezTo>
                <a:cubicBezTo>
                  <a:pt x="19050" y="47752"/>
                  <a:pt x="7747" y="9271"/>
                  <a:pt x="0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986" name="Google Shape;986;p48"/>
          <p:cNvSpPr txBox="1"/>
          <p:nvPr/>
        </p:nvSpPr>
        <p:spPr>
          <a:xfrm>
            <a:off x="6636900" y="4828550"/>
            <a:ext cx="3418800" cy="554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0.5 + (0.3 x -7.5) =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 -1.75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48"/>
          <p:cNvSpPr txBox="1"/>
          <p:nvPr/>
        </p:nvSpPr>
        <p:spPr>
          <a:xfrm>
            <a:off x="7867650" y="5817775"/>
            <a:ext cx="3418800" cy="554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0.5 + (0.3 x -10.5) =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 -2.65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48"/>
          <p:cNvSpPr txBox="1"/>
          <p:nvPr/>
        </p:nvSpPr>
        <p:spPr>
          <a:xfrm>
            <a:off x="4879138" y="2608375"/>
            <a:ext cx="2610900" cy="5541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0.5 + (0.3 x 7) =</a:t>
            </a: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 2.6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9" name="Google Shape;989;p48"/>
          <p:cNvCxnSpPr>
            <a:stCxn id="935" idx="0"/>
          </p:cNvCxnSpPr>
          <p:nvPr/>
        </p:nvCxnSpPr>
        <p:spPr>
          <a:xfrm rot="10800000">
            <a:off x="2304125" y="4224925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0" name="Google Shape;990;p48"/>
          <p:cNvCxnSpPr>
            <a:stCxn id="953" idx="0"/>
          </p:cNvCxnSpPr>
          <p:nvPr/>
        </p:nvCxnSpPr>
        <p:spPr>
          <a:xfrm rot="10800000">
            <a:off x="4116925" y="3915475"/>
            <a:ext cx="0" cy="85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48"/>
          <p:cNvCxnSpPr>
            <a:stCxn id="954" idx="4"/>
          </p:cNvCxnSpPr>
          <p:nvPr/>
        </p:nvCxnSpPr>
        <p:spPr>
          <a:xfrm>
            <a:off x="2976025" y="2801300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48"/>
          <p:cNvCxnSpPr>
            <a:stCxn id="955" idx="4"/>
          </p:cNvCxnSpPr>
          <p:nvPr/>
        </p:nvCxnSpPr>
        <p:spPr>
          <a:xfrm>
            <a:off x="3367675" y="2614400"/>
            <a:ext cx="0" cy="67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4" name="Google Shape;934;p48"/>
          <p:cNvCxnSpPr/>
          <p:nvPr/>
        </p:nvCxnSpPr>
        <p:spPr>
          <a:xfrm>
            <a:off x="1596950" y="2090600"/>
            <a:ext cx="0" cy="4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5" name="Google Shape;935;p48"/>
          <p:cNvSpPr/>
          <p:nvPr/>
        </p:nvSpPr>
        <p:spPr>
          <a:xfrm>
            <a:off x="2210675" y="520052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936;p48"/>
          <p:cNvCxnSpPr/>
          <p:nvPr/>
        </p:nvCxnSpPr>
        <p:spPr>
          <a:xfrm>
            <a:off x="1419625" y="209060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7" name="Google Shape;937;p48"/>
          <p:cNvCxnSpPr/>
          <p:nvPr/>
        </p:nvCxnSpPr>
        <p:spPr>
          <a:xfrm>
            <a:off x="1419625" y="369228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8" name="Google Shape;938;p48"/>
          <p:cNvCxnSpPr/>
          <p:nvPr/>
        </p:nvCxnSpPr>
        <p:spPr>
          <a:xfrm>
            <a:off x="1419625" y="289144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9" name="Google Shape;939;p48"/>
          <p:cNvCxnSpPr/>
          <p:nvPr/>
        </p:nvCxnSpPr>
        <p:spPr>
          <a:xfrm>
            <a:off x="1419625" y="529396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48"/>
          <p:cNvCxnSpPr/>
          <p:nvPr/>
        </p:nvCxnSpPr>
        <p:spPr>
          <a:xfrm>
            <a:off x="1419625" y="449312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48"/>
          <p:cNvCxnSpPr/>
          <p:nvPr/>
        </p:nvCxnSpPr>
        <p:spPr>
          <a:xfrm>
            <a:off x="1419625" y="6094800"/>
            <a:ext cx="31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48"/>
          <p:cNvCxnSpPr/>
          <p:nvPr/>
        </p:nvCxnSpPr>
        <p:spPr>
          <a:xfrm>
            <a:off x="4532425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3" name="Google Shape;943;p48"/>
          <p:cNvCxnSpPr/>
          <p:nvPr/>
        </p:nvCxnSpPr>
        <p:spPr>
          <a:xfrm>
            <a:off x="3070400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4" name="Google Shape;944;p48"/>
          <p:cNvSpPr txBox="1"/>
          <p:nvPr/>
        </p:nvSpPr>
        <p:spPr>
          <a:xfrm>
            <a:off x="609600" y="181355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8"/>
          <p:cNvSpPr txBox="1"/>
          <p:nvPr/>
        </p:nvSpPr>
        <p:spPr>
          <a:xfrm>
            <a:off x="609600" y="3415238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8"/>
          <p:cNvSpPr txBox="1"/>
          <p:nvPr/>
        </p:nvSpPr>
        <p:spPr>
          <a:xfrm>
            <a:off x="609600" y="421606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8"/>
          <p:cNvSpPr txBox="1"/>
          <p:nvPr/>
        </p:nvSpPr>
        <p:spPr>
          <a:xfrm>
            <a:off x="609600" y="501691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48"/>
          <p:cNvSpPr txBox="1"/>
          <p:nvPr/>
        </p:nvSpPr>
        <p:spPr>
          <a:xfrm>
            <a:off x="2561450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48"/>
          <p:cNvSpPr txBox="1"/>
          <p:nvPr/>
        </p:nvSpPr>
        <p:spPr>
          <a:xfrm>
            <a:off x="402347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48"/>
          <p:cNvSpPr txBox="1"/>
          <p:nvPr/>
        </p:nvSpPr>
        <p:spPr>
          <a:xfrm>
            <a:off x="609600" y="261440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8"/>
          <p:cNvSpPr txBox="1"/>
          <p:nvPr/>
        </p:nvSpPr>
        <p:spPr>
          <a:xfrm>
            <a:off x="109942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2" name="Google Shape;952;p48"/>
          <p:cNvSpPr txBox="1"/>
          <p:nvPr/>
        </p:nvSpPr>
        <p:spPr>
          <a:xfrm>
            <a:off x="590475" y="58177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48"/>
          <p:cNvSpPr/>
          <p:nvPr/>
        </p:nvSpPr>
        <p:spPr>
          <a:xfrm>
            <a:off x="4023475" y="477017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48"/>
          <p:cNvSpPr/>
          <p:nvPr/>
        </p:nvSpPr>
        <p:spPr>
          <a:xfrm>
            <a:off x="2882575" y="26144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8"/>
          <p:cNvSpPr/>
          <p:nvPr/>
        </p:nvSpPr>
        <p:spPr>
          <a:xfrm>
            <a:off x="3274225" y="24275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48"/>
          <p:cNvSpPr txBox="1"/>
          <p:nvPr/>
        </p:nvSpPr>
        <p:spPr>
          <a:xfrm>
            <a:off x="4123350" y="5840850"/>
            <a:ext cx="318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Posage (mg)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7" name="Google Shape;957;p48"/>
          <p:cNvCxnSpPr/>
          <p:nvPr/>
        </p:nvCxnSpPr>
        <p:spPr>
          <a:xfrm>
            <a:off x="1551300" y="3616088"/>
            <a:ext cx="2868300" cy="0"/>
          </a:xfrm>
          <a:prstGeom prst="straightConnector1">
            <a:avLst/>
          </a:prstGeom>
          <a:noFill/>
          <a:ln w="2857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8" name="Google Shape;958;p48"/>
          <p:cNvCxnSpPr/>
          <p:nvPr/>
        </p:nvCxnSpPr>
        <p:spPr>
          <a:xfrm rot="10800000">
            <a:off x="2304125" y="3619675"/>
            <a:ext cx="0" cy="55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59" name="Google Shape;959;p48"/>
          <p:cNvCxnSpPr/>
          <p:nvPr/>
        </p:nvCxnSpPr>
        <p:spPr>
          <a:xfrm>
            <a:off x="2976025" y="3279150"/>
            <a:ext cx="0" cy="34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48"/>
          <p:cNvCxnSpPr/>
          <p:nvPr/>
        </p:nvCxnSpPr>
        <p:spPr>
          <a:xfrm>
            <a:off x="3367675" y="3314400"/>
            <a:ext cx="0" cy="28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48"/>
          <p:cNvCxnSpPr/>
          <p:nvPr/>
        </p:nvCxnSpPr>
        <p:spPr>
          <a:xfrm rot="10800000">
            <a:off x="4116925" y="3619350"/>
            <a:ext cx="0" cy="2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962" name="Google Shape;962;p48"/>
          <p:cNvSpPr txBox="1"/>
          <p:nvPr/>
        </p:nvSpPr>
        <p:spPr>
          <a:xfrm>
            <a:off x="661035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48"/>
          <p:cNvSpPr txBox="1"/>
          <p:nvPr/>
        </p:nvSpPr>
        <p:spPr>
          <a:xfrm>
            <a:off x="144325" y="1436225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Effectiveness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p48"/>
          <p:cNvSpPr txBox="1"/>
          <p:nvPr/>
        </p:nvSpPr>
        <p:spPr>
          <a:xfrm>
            <a:off x="9192000" y="1813550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30</a:t>
            </a:r>
            <a:endParaRPr>
              <a:highlight>
                <a:srgbClr val="9FC5E8"/>
              </a:highlight>
            </a:endParaRPr>
          </a:p>
        </p:txBody>
      </p:sp>
      <p:sp>
        <p:nvSpPr>
          <p:cNvPr id="965" name="Google Shape;965;p48"/>
          <p:cNvSpPr txBox="1"/>
          <p:nvPr/>
        </p:nvSpPr>
        <p:spPr>
          <a:xfrm>
            <a:off x="7115625" y="687050"/>
            <a:ext cx="31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9FC5E8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>
              <a:highlight>
                <a:srgbClr val="9FC5E8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6" name="Google Shape;966;p48"/>
          <p:cNvCxnSpPr>
            <a:stCxn id="965" idx="2"/>
            <a:endCxn id="962" idx="0"/>
          </p:cNvCxnSpPr>
          <p:nvPr/>
        </p:nvCxnSpPr>
        <p:spPr>
          <a:xfrm flipH="1">
            <a:off x="7581225" y="1241150"/>
            <a:ext cx="1090800" cy="57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7" name="Google Shape;967;p48"/>
          <p:cNvCxnSpPr>
            <a:stCxn id="965" idx="2"/>
          </p:cNvCxnSpPr>
          <p:nvPr/>
        </p:nvCxnSpPr>
        <p:spPr>
          <a:xfrm>
            <a:off x="8672025" y="1241150"/>
            <a:ext cx="929100" cy="53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8" name="Google Shape;968;p48"/>
          <p:cNvSpPr txBox="1"/>
          <p:nvPr/>
        </p:nvSpPr>
        <p:spPr>
          <a:xfrm>
            <a:off x="6231606" y="2190800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Output = -10.5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48"/>
          <p:cNvSpPr txBox="1"/>
          <p:nvPr/>
        </p:nvSpPr>
        <p:spPr>
          <a:xfrm>
            <a:off x="1981200" y="502400"/>
            <a:ext cx="335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Predicted Drug Effectiveness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48"/>
          <p:cNvSpPr txBox="1"/>
          <p:nvPr/>
        </p:nvSpPr>
        <p:spPr>
          <a:xfrm>
            <a:off x="2162150" y="1245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sp>
        <p:nvSpPr>
          <p:cNvPr id="971" name="Google Shape;971;p48"/>
          <p:cNvSpPr txBox="1"/>
          <p:nvPr/>
        </p:nvSpPr>
        <p:spPr>
          <a:xfrm>
            <a:off x="7937025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6.5, 7.5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48"/>
          <p:cNvSpPr txBox="1"/>
          <p:nvPr/>
        </p:nvSpPr>
        <p:spPr>
          <a:xfrm>
            <a:off x="10058400" y="2725763"/>
            <a:ext cx="194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highlight>
                  <a:srgbClr val="A8D08C"/>
                </a:highlight>
                <a:latin typeface="Calibri"/>
                <a:ea typeface="Calibri"/>
                <a:cs typeface="Calibri"/>
                <a:sym typeface="Calibri"/>
              </a:rPr>
              <a:t> -7.5</a:t>
            </a:r>
            <a:endParaRPr sz="2400">
              <a:highlight>
                <a:srgbClr val="A8D08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3" name="Google Shape;973;p48"/>
          <p:cNvCxnSpPr>
            <a:stCxn id="964" idx="2"/>
            <a:endCxn id="971" idx="0"/>
          </p:cNvCxnSpPr>
          <p:nvPr/>
        </p:nvCxnSpPr>
        <p:spPr>
          <a:xfrm flipH="1">
            <a:off x="8908050" y="2367650"/>
            <a:ext cx="12549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4" name="Google Shape;974;p48"/>
          <p:cNvCxnSpPr>
            <a:stCxn id="964" idx="2"/>
            <a:endCxn id="972" idx="0"/>
          </p:cNvCxnSpPr>
          <p:nvPr/>
        </p:nvCxnSpPr>
        <p:spPr>
          <a:xfrm>
            <a:off x="10162950" y="2367650"/>
            <a:ext cx="866400" cy="35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5" name="Google Shape;975;p48"/>
          <p:cNvSpPr txBox="1"/>
          <p:nvPr/>
        </p:nvSpPr>
        <p:spPr>
          <a:xfrm>
            <a:off x="7527006" y="3105200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Output = 7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48"/>
          <p:cNvSpPr txBox="1"/>
          <p:nvPr/>
        </p:nvSpPr>
        <p:spPr>
          <a:xfrm>
            <a:off x="9660606" y="3105200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Output = -7.5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7" name="Google Shape;977;p48"/>
          <p:cNvCxnSpPr/>
          <p:nvPr/>
        </p:nvCxnSpPr>
        <p:spPr>
          <a:xfrm>
            <a:off x="1580225" y="4171950"/>
            <a:ext cx="839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8" name="Google Shape;978;p48"/>
          <p:cNvCxnSpPr/>
          <p:nvPr/>
        </p:nvCxnSpPr>
        <p:spPr>
          <a:xfrm>
            <a:off x="1580225" y="3867150"/>
            <a:ext cx="27441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48"/>
          <p:cNvCxnSpPr/>
          <p:nvPr/>
        </p:nvCxnSpPr>
        <p:spPr>
          <a:xfrm>
            <a:off x="1572025" y="3276600"/>
            <a:ext cx="19713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0" name="Google Shape;980;p48"/>
          <p:cNvSpPr txBox="1"/>
          <p:nvPr/>
        </p:nvSpPr>
        <p:spPr>
          <a:xfrm>
            <a:off x="4652788" y="989450"/>
            <a:ext cx="63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Calibri"/>
                <a:ea typeface="Calibri"/>
                <a:cs typeface="Calibri"/>
                <a:sym typeface="Calibri"/>
              </a:rPr>
              <a:t>+</a:t>
            </a:r>
            <a:endParaRPr sz="4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48"/>
          <p:cNvSpPr txBox="1"/>
          <p:nvPr/>
        </p:nvSpPr>
        <p:spPr>
          <a:xfrm>
            <a:off x="5736225" y="1151000"/>
            <a:ext cx="638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latin typeface="Calibri"/>
                <a:ea typeface="Calibri"/>
                <a:cs typeface="Calibri"/>
                <a:sym typeface="Calibri"/>
              </a:rPr>
              <a:t>0.3 </a:t>
            </a:r>
            <a:endParaRPr sz="3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48"/>
          <p:cNvSpPr txBox="1"/>
          <p:nvPr/>
        </p:nvSpPr>
        <p:spPr>
          <a:xfrm>
            <a:off x="6269625" y="1061000"/>
            <a:ext cx="1570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2700" b="1">
                <a:latin typeface="Calibri"/>
                <a:ea typeface="Calibri"/>
                <a:cs typeface="Calibri"/>
                <a:sym typeface="Calibri"/>
              </a:rPr>
              <a:t> </a:t>
            </a:r>
            <a:endParaRPr sz="360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9" name="Google Shape;989;p48"/>
          <p:cNvCxnSpPr>
            <a:stCxn id="935" idx="0"/>
          </p:cNvCxnSpPr>
          <p:nvPr/>
        </p:nvCxnSpPr>
        <p:spPr>
          <a:xfrm rot="10800000">
            <a:off x="2304125" y="4224925"/>
            <a:ext cx="0" cy="97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0" name="Google Shape;990;p48"/>
          <p:cNvCxnSpPr>
            <a:stCxn id="953" idx="0"/>
          </p:cNvCxnSpPr>
          <p:nvPr/>
        </p:nvCxnSpPr>
        <p:spPr>
          <a:xfrm rot="10800000">
            <a:off x="4116925" y="3915475"/>
            <a:ext cx="0" cy="85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48"/>
          <p:cNvCxnSpPr>
            <a:stCxn id="954" idx="4"/>
          </p:cNvCxnSpPr>
          <p:nvPr/>
        </p:nvCxnSpPr>
        <p:spPr>
          <a:xfrm>
            <a:off x="2976025" y="2801300"/>
            <a:ext cx="0" cy="489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48"/>
          <p:cNvCxnSpPr>
            <a:stCxn id="955" idx="4"/>
          </p:cNvCxnSpPr>
          <p:nvPr/>
        </p:nvCxnSpPr>
        <p:spPr>
          <a:xfrm>
            <a:off x="3367675" y="2614400"/>
            <a:ext cx="0" cy="67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757EAED-06B8-4EBB-AC99-68C44123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47929" y="3817061"/>
            <a:ext cx="2925701" cy="1457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D02A07-9F7D-42E4-B21E-B96555FC2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493" y="5233865"/>
            <a:ext cx="2883458" cy="1436841"/>
          </a:xfrm>
          <a:prstGeom prst="rect">
            <a:avLst/>
          </a:prstGeom>
        </p:spPr>
      </p:pic>
      <p:sp>
        <p:nvSpPr>
          <p:cNvPr id="98" name="Google Shape;980;p48">
            <a:extLst>
              <a:ext uri="{FF2B5EF4-FFF2-40B4-BE49-F238E27FC236}">
                <a16:creationId xmlns:a16="http://schemas.microsoft.com/office/drawing/2014/main" id="{BF55C56E-BF0D-4956-84CB-60FB90DBC9C9}"/>
              </a:ext>
            </a:extLst>
          </p:cNvPr>
          <p:cNvSpPr txBox="1"/>
          <p:nvPr/>
        </p:nvSpPr>
        <p:spPr>
          <a:xfrm>
            <a:off x="7242399" y="4045738"/>
            <a:ext cx="63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Calibri"/>
                <a:ea typeface="Calibri"/>
                <a:cs typeface="Calibri"/>
                <a:sym typeface="Calibri"/>
              </a:rPr>
              <a:t>+</a:t>
            </a:r>
            <a:endParaRPr sz="4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81;p48">
            <a:extLst>
              <a:ext uri="{FF2B5EF4-FFF2-40B4-BE49-F238E27FC236}">
                <a16:creationId xmlns:a16="http://schemas.microsoft.com/office/drawing/2014/main" id="{22EBC8B3-0BE2-44F5-B28D-E6D302847921}"/>
              </a:ext>
            </a:extLst>
          </p:cNvPr>
          <p:cNvSpPr txBox="1"/>
          <p:nvPr/>
        </p:nvSpPr>
        <p:spPr>
          <a:xfrm>
            <a:off x="7678524" y="4251049"/>
            <a:ext cx="939725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latin typeface="Calibri"/>
                <a:ea typeface="Calibri"/>
                <a:cs typeface="Calibri"/>
                <a:sym typeface="Calibri"/>
              </a:rPr>
              <a:t>0.3 x </a:t>
            </a:r>
            <a:endParaRPr sz="36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980;p48">
            <a:extLst>
              <a:ext uri="{FF2B5EF4-FFF2-40B4-BE49-F238E27FC236}">
                <a16:creationId xmlns:a16="http://schemas.microsoft.com/office/drawing/2014/main" id="{214DFE05-A7F0-4EF9-9001-4E101D8755E9}"/>
              </a:ext>
            </a:extLst>
          </p:cNvPr>
          <p:cNvSpPr txBox="1"/>
          <p:nvPr/>
        </p:nvSpPr>
        <p:spPr>
          <a:xfrm>
            <a:off x="7394799" y="5314559"/>
            <a:ext cx="638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Calibri"/>
                <a:ea typeface="Calibri"/>
                <a:cs typeface="Calibri"/>
                <a:sym typeface="Calibri"/>
              </a:rPr>
              <a:t>+</a:t>
            </a:r>
            <a:endParaRPr sz="48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981;p48">
            <a:extLst>
              <a:ext uri="{FF2B5EF4-FFF2-40B4-BE49-F238E27FC236}">
                <a16:creationId xmlns:a16="http://schemas.microsoft.com/office/drawing/2014/main" id="{88C38730-E66D-4D25-B758-8964612B1606}"/>
              </a:ext>
            </a:extLst>
          </p:cNvPr>
          <p:cNvSpPr txBox="1"/>
          <p:nvPr/>
        </p:nvSpPr>
        <p:spPr>
          <a:xfrm>
            <a:off x="7830925" y="5519870"/>
            <a:ext cx="8411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 dirty="0">
                <a:latin typeface="Calibri"/>
                <a:ea typeface="Calibri"/>
                <a:cs typeface="Calibri"/>
                <a:sym typeface="Calibri"/>
              </a:rPr>
              <a:t>0.3x </a:t>
            </a:r>
            <a:endParaRPr sz="3600" b="1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2934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nen">
            <a:extLst>
              <a:ext uri="{FF2B5EF4-FFF2-40B4-BE49-F238E27FC236}">
                <a16:creationId xmlns:a16="http://schemas.microsoft.com/office/drawing/2014/main" id="{8545F82B-5EF3-2D0E-B508-AFBE7BFE91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2000" b="32000"/>
          <a:stretch/>
        </p:blipFill>
        <p:spPr>
          <a:xfrm>
            <a:off x="0" y="2194559"/>
            <a:ext cx="12192000" cy="246888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680720" y="853440"/>
            <a:ext cx="372872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ỘI DUNG</a:t>
            </a:r>
            <a:endParaRPr sz="4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14"/>
          <p:cNvCxnSpPr/>
          <p:nvPr/>
        </p:nvCxnSpPr>
        <p:spPr>
          <a:xfrm>
            <a:off x="1148080" y="1684437"/>
            <a:ext cx="228600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4" name="Google Shape;104;p14"/>
          <p:cNvSpPr txBox="1"/>
          <p:nvPr/>
        </p:nvSpPr>
        <p:spPr>
          <a:xfrm>
            <a:off x="233796" y="3965402"/>
            <a:ext cx="26635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Phần 1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254087" y="3959242"/>
            <a:ext cx="26635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Phần 2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6274378" y="3959242"/>
            <a:ext cx="26635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Phần 3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9294669" y="3959242"/>
            <a:ext cx="266353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Phần 4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762924" y="5098718"/>
            <a:ext cx="177684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Giới thiệu đề tài</a:t>
            </a:r>
            <a:endParaRPr sz="2400" b="1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3481388" y="5098718"/>
            <a:ext cx="220893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Cơ sở lý thuyết</a:t>
            </a:r>
            <a:endParaRPr sz="2400" b="1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6587836" y="5098718"/>
            <a:ext cx="20366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Thực nghiệm</a:t>
            </a:r>
            <a:endParaRPr sz="2400" b="1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9695150" y="5098718"/>
            <a:ext cx="186257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Tổng kết</a:t>
            </a:r>
            <a:endParaRPr sz="2400" b="1">
              <a:solidFill>
                <a:srgbClr val="3856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796" y="224679"/>
            <a:ext cx="1138618" cy="628760"/>
          </a:xfrm>
          <a:prstGeom prst="roundRect">
            <a:avLst>
              <a:gd name="adj" fmla="val 12060"/>
            </a:avLst>
          </a:prstGeom>
          <a:noFill/>
          <a:ln>
            <a:noFill/>
          </a:ln>
        </p:spPr>
      </p:pic>
      <p:grpSp>
        <p:nvGrpSpPr>
          <p:cNvPr id="113" name="Google Shape;113;p14"/>
          <p:cNvGrpSpPr/>
          <p:nvPr/>
        </p:nvGrpSpPr>
        <p:grpSpPr>
          <a:xfrm>
            <a:off x="10330295" y="3257551"/>
            <a:ext cx="592282" cy="592282"/>
            <a:chOff x="10330295" y="3257551"/>
            <a:chExt cx="592282" cy="592282"/>
          </a:xfrm>
        </p:grpSpPr>
        <p:sp>
          <p:nvSpPr>
            <p:cNvPr id="114" name="Google Shape;114;p14"/>
            <p:cNvSpPr/>
            <p:nvPr/>
          </p:nvSpPr>
          <p:spPr>
            <a:xfrm>
              <a:off x="10330295" y="3257551"/>
              <a:ext cx="592282" cy="592282"/>
            </a:xfrm>
            <a:prstGeom prst="roundRect">
              <a:avLst>
                <a:gd name="adj" fmla="val 16667"/>
              </a:avLst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9BAC0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5" name="Google Shape;115;p14" descr="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402598" y="332969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" name="phan 1"/>
          <p:cNvGrpSpPr/>
          <p:nvPr/>
        </p:nvGrpSpPr>
        <p:grpSpPr>
          <a:xfrm>
            <a:off x="1269423" y="3257551"/>
            <a:ext cx="592282" cy="592282"/>
            <a:chOff x="1269423" y="3257551"/>
            <a:chExt cx="592282" cy="592282"/>
          </a:xfrm>
        </p:grpSpPr>
        <p:sp>
          <p:nvSpPr>
            <p:cNvPr id="117" name="Google Shape;117;p14"/>
            <p:cNvSpPr/>
            <p:nvPr/>
          </p:nvSpPr>
          <p:spPr>
            <a:xfrm>
              <a:off x="1269423" y="3257551"/>
              <a:ext cx="592282" cy="592282"/>
            </a:xfrm>
            <a:prstGeom prst="roundRect">
              <a:avLst>
                <a:gd name="adj" fmla="val 16667"/>
              </a:avLst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9BAC0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8" name="Google Shape;118;p14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336964" y="3325092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" name="Google Shape;119;p14"/>
          <p:cNvGrpSpPr/>
          <p:nvPr/>
        </p:nvGrpSpPr>
        <p:grpSpPr>
          <a:xfrm>
            <a:off x="7310005" y="3257551"/>
            <a:ext cx="592282" cy="592282"/>
            <a:chOff x="7310005" y="3257551"/>
            <a:chExt cx="592282" cy="592282"/>
          </a:xfrm>
        </p:grpSpPr>
        <p:sp>
          <p:nvSpPr>
            <p:cNvPr id="120" name="Google Shape;120;p14"/>
            <p:cNvSpPr/>
            <p:nvPr/>
          </p:nvSpPr>
          <p:spPr>
            <a:xfrm>
              <a:off x="7310005" y="3257551"/>
              <a:ext cx="592282" cy="592282"/>
            </a:xfrm>
            <a:prstGeom prst="roundRect">
              <a:avLst>
                <a:gd name="adj" fmla="val 16667"/>
              </a:avLst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9BAC0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1" name="Google Shape;121;p14" descr="Ico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77545" y="332106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2" name="Google Shape;122;p14"/>
          <p:cNvGrpSpPr/>
          <p:nvPr/>
        </p:nvGrpSpPr>
        <p:grpSpPr>
          <a:xfrm>
            <a:off x="4289714" y="3257551"/>
            <a:ext cx="592282" cy="592282"/>
            <a:chOff x="4289714" y="3257551"/>
            <a:chExt cx="592282" cy="592282"/>
          </a:xfrm>
        </p:grpSpPr>
        <p:sp>
          <p:nvSpPr>
            <p:cNvPr id="123" name="Google Shape;123;p14"/>
            <p:cNvSpPr/>
            <p:nvPr/>
          </p:nvSpPr>
          <p:spPr>
            <a:xfrm>
              <a:off x="4289714" y="3257551"/>
              <a:ext cx="592282" cy="592282"/>
            </a:xfrm>
            <a:prstGeom prst="roundRect">
              <a:avLst>
                <a:gd name="adj" fmla="val 16667"/>
              </a:avLst>
            </a:prstGeom>
            <a:solidFill>
              <a:srgbClr val="A8D0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9BAC0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4" name="Google Shape;124;p14" descr="Ico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4357255" y="3321064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100;p55">
            <a:extLst>
              <a:ext uri="{FF2B5EF4-FFF2-40B4-BE49-F238E27FC236}">
                <a16:creationId xmlns:a16="http://schemas.microsoft.com/office/drawing/2014/main" id="{3E3AFF0E-E760-0EA5-C65A-754531D68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3265883"/>
              </p:ext>
            </p:extLst>
          </p:nvPr>
        </p:nvGraphicFramePr>
        <p:xfrm>
          <a:off x="791748" y="3264616"/>
          <a:ext cx="6347500" cy="3064620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586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6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6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6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Height (m)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Favorite Color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Gender</a:t>
                      </a:r>
                      <a:endParaRPr sz="24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(kg)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Male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FB499-29BC-C18F-4CB8-AF6CF8E4B051}"/>
                  </a:ext>
                </a:extLst>
              </p:cNvPr>
              <p:cNvSpPr txBox="1"/>
              <p:nvPr/>
            </p:nvSpPr>
            <p:spPr>
              <a:xfrm>
                <a:off x="1272209" y="901148"/>
                <a:ext cx="8786191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 differentiable Loss Function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L(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,F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FB499-29BC-C18F-4CB8-AF6CF8E4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901148"/>
                <a:ext cx="8786191" cy="462947"/>
              </a:xfrm>
              <a:prstGeom prst="rect">
                <a:avLst/>
              </a:prstGeom>
              <a:blipFill>
                <a:blip r:embed="rId3"/>
                <a:stretch>
                  <a:fillRect l="-1110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9B16D1-F887-4171-D9B0-FD838134C10A}"/>
                  </a:ext>
                </a:extLst>
              </p:cNvPr>
              <p:cNvSpPr txBox="1"/>
              <p:nvPr/>
            </p:nvSpPr>
            <p:spPr>
              <a:xfrm>
                <a:off x="7663543" y="2196683"/>
                <a:ext cx="6096000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Observed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-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Predicted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) 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2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9B16D1-F887-4171-D9B0-FD838134C1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543" y="2196683"/>
                <a:ext cx="6096000" cy="874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E037353-7AAE-B708-FEAF-CD95F2F9FDF6}"/>
              </a:ext>
            </a:extLst>
          </p:cNvPr>
          <p:cNvSpPr txBox="1"/>
          <p:nvPr/>
        </p:nvSpPr>
        <p:spPr>
          <a:xfrm>
            <a:off x="5740959" y="2152773"/>
            <a:ext cx="19225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/>
              <a:t>Gradient</a:t>
            </a:r>
            <a:r>
              <a:rPr lang="vi-VN" sz="1500" b="1" dirty="0"/>
              <a:t> Boost</a:t>
            </a:r>
            <a:endParaRPr lang="en-GB" sz="15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9BEFDD4-171E-4B6A-DA81-993D4ADB2032}"/>
              </a:ext>
            </a:extLst>
          </p:cNvPr>
          <p:cNvCxnSpPr>
            <a:cxnSpLocks/>
          </p:cNvCxnSpPr>
          <p:nvPr/>
        </p:nvCxnSpPr>
        <p:spPr>
          <a:xfrm flipV="1">
            <a:off x="6513342" y="1364095"/>
            <a:ext cx="188909" cy="788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D9C8A0-F168-AAC7-A6E3-0043D545FBC0}"/>
              </a:ext>
            </a:extLst>
          </p:cNvPr>
          <p:cNvSpPr txBox="1"/>
          <p:nvPr/>
        </p:nvSpPr>
        <p:spPr>
          <a:xfrm>
            <a:off x="8356285" y="3632766"/>
            <a:ext cx="737967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(Observed - Predicted) </a:t>
            </a:r>
            <a:r>
              <a:rPr kumimoji="0" lang="en-US" sz="2500" b="1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67913965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" name="Google Shape;1024;p52"/>
          <p:cNvCxnSpPr/>
          <p:nvPr/>
        </p:nvCxnSpPr>
        <p:spPr>
          <a:xfrm>
            <a:off x="1562100" y="2457450"/>
            <a:ext cx="0" cy="3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52"/>
          <p:cNvCxnSpPr>
            <a:cxnSpLocks/>
          </p:cNvCxnSpPr>
          <p:nvPr/>
        </p:nvCxnSpPr>
        <p:spPr>
          <a:xfrm rot="5400000">
            <a:off x="2857500" y="3752850"/>
            <a:ext cx="0" cy="3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52"/>
          <p:cNvCxnSpPr/>
          <p:nvPr/>
        </p:nvCxnSpPr>
        <p:spPr>
          <a:xfrm>
            <a:off x="1333500" y="24574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7" name="Google Shape;1027;p52"/>
          <p:cNvCxnSpPr/>
          <p:nvPr/>
        </p:nvCxnSpPr>
        <p:spPr>
          <a:xfrm>
            <a:off x="1333500" y="39433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8" name="Google Shape;1028;p52"/>
          <p:cNvCxnSpPr/>
          <p:nvPr/>
        </p:nvCxnSpPr>
        <p:spPr>
          <a:xfrm>
            <a:off x="1333500" y="320040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52"/>
          <p:cNvCxnSpPr/>
          <p:nvPr/>
        </p:nvCxnSpPr>
        <p:spPr>
          <a:xfrm>
            <a:off x="1333500" y="468630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1030;p52"/>
          <p:cNvCxnSpPr/>
          <p:nvPr/>
        </p:nvCxnSpPr>
        <p:spPr>
          <a:xfrm rot="5400000">
            <a:off x="219075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52"/>
          <p:cNvCxnSpPr/>
          <p:nvPr/>
        </p:nvCxnSpPr>
        <p:spPr>
          <a:xfrm rot="5400000">
            <a:off x="293370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52"/>
          <p:cNvCxnSpPr/>
          <p:nvPr/>
        </p:nvCxnSpPr>
        <p:spPr>
          <a:xfrm rot="5400000">
            <a:off x="367665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3" name="Google Shape;1033;p52"/>
          <p:cNvCxnSpPr/>
          <p:nvPr/>
        </p:nvCxnSpPr>
        <p:spPr>
          <a:xfrm rot="5400000">
            <a:off x="441960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4" name="Google Shape;1034;p52"/>
          <p:cNvCxnSpPr/>
          <p:nvPr/>
        </p:nvCxnSpPr>
        <p:spPr>
          <a:xfrm rot="10800000" flipH="1">
            <a:off x="1009650" y="3124200"/>
            <a:ext cx="3352800" cy="2133600"/>
          </a:xfrm>
          <a:prstGeom prst="straightConnector1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5" name="Google Shape;1035;p52"/>
          <p:cNvSpPr txBox="1"/>
          <p:nvPr/>
        </p:nvSpPr>
        <p:spPr>
          <a:xfrm>
            <a:off x="304800" y="3666300"/>
            <a:ext cx="116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52"/>
          <p:cNvSpPr txBox="1"/>
          <p:nvPr/>
        </p:nvSpPr>
        <p:spPr>
          <a:xfrm>
            <a:off x="2467050" y="5971350"/>
            <a:ext cx="116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Height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52"/>
          <p:cNvSpPr/>
          <p:nvPr/>
        </p:nvSpPr>
        <p:spPr>
          <a:xfrm>
            <a:off x="1790700" y="4220400"/>
            <a:ext cx="228600" cy="228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2"/>
          <p:cNvSpPr/>
          <p:nvPr/>
        </p:nvSpPr>
        <p:spPr>
          <a:xfrm>
            <a:off x="3562350" y="2971800"/>
            <a:ext cx="228600" cy="228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2"/>
          <p:cNvSpPr/>
          <p:nvPr/>
        </p:nvSpPr>
        <p:spPr>
          <a:xfrm>
            <a:off x="3143250" y="4048200"/>
            <a:ext cx="228600" cy="228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41" name="Google Shape;1041;p52"/>
          <p:cNvCxnSpPr>
            <a:stCxn id="1038" idx="4"/>
          </p:cNvCxnSpPr>
          <p:nvPr/>
        </p:nvCxnSpPr>
        <p:spPr>
          <a:xfrm>
            <a:off x="3676650" y="3200400"/>
            <a:ext cx="0" cy="352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52"/>
          <p:cNvCxnSpPr>
            <a:stCxn id="1037" idx="4"/>
          </p:cNvCxnSpPr>
          <p:nvPr/>
        </p:nvCxnSpPr>
        <p:spPr>
          <a:xfrm>
            <a:off x="1905000" y="4449000"/>
            <a:ext cx="0" cy="232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52"/>
          <p:cNvCxnSpPr>
            <a:stCxn id="1039" idx="0"/>
          </p:cNvCxnSpPr>
          <p:nvPr/>
        </p:nvCxnSpPr>
        <p:spPr>
          <a:xfrm rot="10800000">
            <a:off x="3257550" y="3838500"/>
            <a:ext cx="0" cy="209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52"/>
          <p:cNvCxnSpPr/>
          <p:nvPr/>
        </p:nvCxnSpPr>
        <p:spPr>
          <a:xfrm rot="10800000" flipH="1">
            <a:off x="1028700" y="4191150"/>
            <a:ext cx="3848100" cy="1200000"/>
          </a:xfrm>
          <a:prstGeom prst="straightConnector1">
            <a:avLst/>
          </a:prstGeom>
          <a:noFill/>
          <a:ln w="76200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5" name="Google Shape;1045;p52"/>
          <p:cNvSpPr txBox="1"/>
          <p:nvPr/>
        </p:nvSpPr>
        <p:spPr>
          <a:xfrm>
            <a:off x="6343650" y="2667000"/>
            <a:ext cx="38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0.1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+ -0.4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+ 0.3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= 0.26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1067;p53">
            <a:extLst>
              <a:ext uri="{FF2B5EF4-FFF2-40B4-BE49-F238E27FC236}">
                <a16:creationId xmlns:a16="http://schemas.microsoft.com/office/drawing/2014/main" id="{659801E9-A3C5-E870-A37E-8EFB6AB5230D}"/>
              </a:ext>
            </a:extLst>
          </p:cNvPr>
          <p:cNvSpPr txBox="1"/>
          <p:nvPr/>
        </p:nvSpPr>
        <p:spPr>
          <a:xfrm>
            <a:off x="735006" y="912732"/>
            <a:ext cx="1029080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(Observed - Predicted) 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+ (Observed - Predicted) 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+ (Observed - Predicted) 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 </a:t>
            </a:r>
            <a:endParaRPr sz="24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1" name="Google Shape;1051;p53"/>
          <p:cNvCxnSpPr/>
          <p:nvPr/>
        </p:nvCxnSpPr>
        <p:spPr>
          <a:xfrm>
            <a:off x="1562100" y="2457450"/>
            <a:ext cx="0" cy="3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53"/>
          <p:cNvCxnSpPr>
            <a:cxnSpLocks/>
          </p:cNvCxnSpPr>
          <p:nvPr/>
        </p:nvCxnSpPr>
        <p:spPr>
          <a:xfrm rot="5400000">
            <a:off x="2857500" y="3752850"/>
            <a:ext cx="0" cy="3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3" name="Google Shape;1053;p53"/>
          <p:cNvCxnSpPr/>
          <p:nvPr/>
        </p:nvCxnSpPr>
        <p:spPr>
          <a:xfrm>
            <a:off x="1333500" y="24574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4" name="Google Shape;1054;p53"/>
          <p:cNvCxnSpPr/>
          <p:nvPr/>
        </p:nvCxnSpPr>
        <p:spPr>
          <a:xfrm>
            <a:off x="1333500" y="39433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5" name="Google Shape;1055;p53"/>
          <p:cNvCxnSpPr/>
          <p:nvPr/>
        </p:nvCxnSpPr>
        <p:spPr>
          <a:xfrm>
            <a:off x="1333500" y="320040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6" name="Google Shape;1056;p53"/>
          <p:cNvCxnSpPr/>
          <p:nvPr/>
        </p:nvCxnSpPr>
        <p:spPr>
          <a:xfrm>
            <a:off x="1333500" y="468630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53"/>
          <p:cNvCxnSpPr/>
          <p:nvPr/>
        </p:nvCxnSpPr>
        <p:spPr>
          <a:xfrm rot="5400000">
            <a:off x="219075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53"/>
          <p:cNvCxnSpPr/>
          <p:nvPr/>
        </p:nvCxnSpPr>
        <p:spPr>
          <a:xfrm rot="5400000">
            <a:off x="293370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53"/>
          <p:cNvCxnSpPr/>
          <p:nvPr/>
        </p:nvCxnSpPr>
        <p:spPr>
          <a:xfrm rot="5400000">
            <a:off x="367665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53"/>
          <p:cNvCxnSpPr/>
          <p:nvPr/>
        </p:nvCxnSpPr>
        <p:spPr>
          <a:xfrm rot="5400000">
            <a:off x="441960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53"/>
          <p:cNvCxnSpPr/>
          <p:nvPr/>
        </p:nvCxnSpPr>
        <p:spPr>
          <a:xfrm rot="10800000" flipH="1">
            <a:off x="1009650" y="3124200"/>
            <a:ext cx="3352800" cy="2133600"/>
          </a:xfrm>
          <a:prstGeom prst="straightConnector1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2" name="Google Shape;1062;p53"/>
          <p:cNvSpPr txBox="1"/>
          <p:nvPr/>
        </p:nvSpPr>
        <p:spPr>
          <a:xfrm>
            <a:off x="304800" y="3666300"/>
            <a:ext cx="116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3"/>
          <p:cNvSpPr txBox="1"/>
          <p:nvPr/>
        </p:nvSpPr>
        <p:spPr>
          <a:xfrm>
            <a:off x="2467050" y="5971350"/>
            <a:ext cx="116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Height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53"/>
          <p:cNvSpPr/>
          <p:nvPr/>
        </p:nvSpPr>
        <p:spPr>
          <a:xfrm>
            <a:off x="1790700" y="4220400"/>
            <a:ext cx="228600" cy="228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3"/>
          <p:cNvSpPr/>
          <p:nvPr/>
        </p:nvSpPr>
        <p:spPr>
          <a:xfrm>
            <a:off x="3562350" y="2971800"/>
            <a:ext cx="228600" cy="228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53"/>
          <p:cNvSpPr/>
          <p:nvPr/>
        </p:nvSpPr>
        <p:spPr>
          <a:xfrm>
            <a:off x="3143250" y="4048200"/>
            <a:ext cx="228600" cy="228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53"/>
          <p:cNvSpPr txBox="1"/>
          <p:nvPr/>
        </p:nvSpPr>
        <p:spPr>
          <a:xfrm>
            <a:off x="735006" y="912732"/>
            <a:ext cx="10290803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(Observed - Predicted) 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+ (Observed - Predicted) 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+ (Observed - Predicted) 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 </a:t>
            </a:r>
            <a:endParaRPr sz="24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8" name="Google Shape;1068;p53"/>
          <p:cNvCxnSpPr>
            <a:stCxn id="1065" idx="4"/>
          </p:cNvCxnSpPr>
          <p:nvPr/>
        </p:nvCxnSpPr>
        <p:spPr>
          <a:xfrm>
            <a:off x="3676650" y="3200400"/>
            <a:ext cx="0" cy="131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53"/>
          <p:cNvCxnSpPr>
            <a:stCxn id="1064" idx="4"/>
          </p:cNvCxnSpPr>
          <p:nvPr/>
        </p:nvCxnSpPr>
        <p:spPr>
          <a:xfrm>
            <a:off x="1905000" y="4449000"/>
            <a:ext cx="0" cy="64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53"/>
          <p:cNvCxnSpPr>
            <a:endCxn id="1066" idx="4"/>
          </p:cNvCxnSpPr>
          <p:nvPr/>
        </p:nvCxnSpPr>
        <p:spPr>
          <a:xfrm rot="10800000">
            <a:off x="3257550" y="4276800"/>
            <a:ext cx="0" cy="40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53"/>
          <p:cNvCxnSpPr/>
          <p:nvPr/>
        </p:nvCxnSpPr>
        <p:spPr>
          <a:xfrm rot="10800000" flipH="1">
            <a:off x="1028700" y="4191150"/>
            <a:ext cx="3848100" cy="1200000"/>
          </a:xfrm>
          <a:prstGeom prst="straightConnector1">
            <a:avLst/>
          </a:prstGeom>
          <a:noFill/>
          <a:ln w="76200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2" name="Google Shape;1072;p53"/>
          <p:cNvSpPr txBox="1"/>
          <p:nvPr/>
        </p:nvSpPr>
        <p:spPr>
          <a:xfrm>
            <a:off x="6343650" y="3733800"/>
            <a:ext cx="38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1.1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+ 0.9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+ 2.1</a:t>
            </a:r>
            <a:r>
              <a:rPr lang="en-US" sz="24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= 6.43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" name="Google Shape;1073;p53"/>
          <p:cNvSpPr txBox="1"/>
          <p:nvPr/>
        </p:nvSpPr>
        <p:spPr>
          <a:xfrm>
            <a:off x="6343650" y="2667000"/>
            <a:ext cx="3848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0.1</a:t>
            </a:r>
            <a:r>
              <a:rPr lang="en-US" sz="2400" baseline="30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+ -0.4</a:t>
            </a:r>
            <a:r>
              <a:rPr lang="en-US" sz="2400" baseline="30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+ 0.3</a:t>
            </a:r>
            <a:r>
              <a:rPr lang="en-US" sz="2400" baseline="300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4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= 0.26</a:t>
            </a:r>
            <a:endParaRPr sz="2400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1" name="Google Shape;1051;p53"/>
          <p:cNvCxnSpPr/>
          <p:nvPr/>
        </p:nvCxnSpPr>
        <p:spPr>
          <a:xfrm>
            <a:off x="1562100" y="2457450"/>
            <a:ext cx="0" cy="3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53"/>
          <p:cNvCxnSpPr>
            <a:cxnSpLocks/>
          </p:cNvCxnSpPr>
          <p:nvPr/>
        </p:nvCxnSpPr>
        <p:spPr>
          <a:xfrm rot="5400000">
            <a:off x="2857500" y="3752850"/>
            <a:ext cx="0" cy="335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3" name="Google Shape;1053;p53"/>
          <p:cNvCxnSpPr/>
          <p:nvPr/>
        </p:nvCxnSpPr>
        <p:spPr>
          <a:xfrm>
            <a:off x="1333500" y="24574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4" name="Google Shape;1054;p53"/>
          <p:cNvCxnSpPr/>
          <p:nvPr/>
        </p:nvCxnSpPr>
        <p:spPr>
          <a:xfrm>
            <a:off x="1333500" y="39433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5" name="Google Shape;1055;p53"/>
          <p:cNvCxnSpPr/>
          <p:nvPr/>
        </p:nvCxnSpPr>
        <p:spPr>
          <a:xfrm>
            <a:off x="1333500" y="320040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6" name="Google Shape;1056;p53"/>
          <p:cNvCxnSpPr/>
          <p:nvPr/>
        </p:nvCxnSpPr>
        <p:spPr>
          <a:xfrm>
            <a:off x="1333500" y="468630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7" name="Google Shape;1057;p53"/>
          <p:cNvCxnSpPr/>
          <p:nvPr/>
        </p:nvCxnSpPr>
        <p:spPr>
          <a:xfrm rot="5400000">
            <a:off x="219075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8" name="Google Shape;1058;p53"/>
          <p:cNvCxnSpPr/>
          <p:nvPr/>
        </p:nvCxnSpPr>
        <p:spPr>
          <a:xfrm rot="5400000">
            <a:off x="293370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9" name="Google Shape;1059;p53"/>
          <p:cNvCxnSpPr/>
          <p:nvPr/>
        </p:nvCxnSpPr>
        <p:spPr>
          <a:xfrm rot="5400000">
            <a:off x="367665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0" name="Google Shape;1060;p53"/>
          <p:cNvCxnSpPr/>
          <p:nvPr/>
        </p:nvCxnSpPr>
        <p:spPr>
          <a:xfrm rot="5400000">
            <a:off x="4419600" y="5543550"/>
            <a:ext cx="228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1" name="Google Shape;1061;p53"/>
          <p:cNvCxnSpPr/>
          <p:nvPr/>
        </p:nvCxnSpPr>
        <p:spPr>
          <a:xfrm rot="10800000" flipH="1">
            <a:off x="1009650" y="3124200"/>
            <a:ext cx="3352800" cy="2133600"/>
          </a:xfrm>
          <a:prstGeom prst="straightConnector1">
            <a:avLst/>
          </a:prstGeom>
          <a:noFill/>
          <a:ln w="7620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2" name="Google Shape;1062;p53"/>
          <p:cNvSpPr txBox="1"/>
          <p:nvPr/>
        </p:nvSpPr>
        <p:spPr>
          <a:xfrm>
            <a:off x="304800" y="3666300"/>
            <a:ext cx="116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Weight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3" name="Google Shape;1063;p53"/>
          <p:cNvSpPr txBox="1"/>
          <p:nvPr/>
        </p:nvSpPr>
        <p:spPr>
          <a:xfrm>
            <a:off x="2467050" y="5971350"/>
            <a:ext cx="1161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Height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4" name="Google Shape;1064;p53"/>
          <p:cNvSpPr/>
          <p:nvPr/>
        </p:nvSpPr>
        <p:spPr>
          <a:xfrm>
            <a:off x="1790700" y="4220400"/>
            <a:ext cx="228600" cy="228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53"/>
          <p:cNvSpPr/>
          <p:nvPr/>
        </p:nvSpPr>
        <p:spPr>
          <a:xfrm>
            <a:off x="3562350" y="2971800"/>
            <a:ext cx="228600" cy="228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53"/>
          <p:cNvSpPr/>
          <p:nvPr/>
        </p:nvSpPr>
        <p:spPr>
          <a:xfrm>
            <a:off x="3143250" y="4048200"/>
            <a:ext cx="228600" cy="2286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68" name="Google Shape;1068;p53"/>
          <p:cNvCxnSpPr>
            <a:stCxn id="1065" idx="4"/>
          </p:cNvCxnSpPr>
          <p:nvPr/>
        </p:nvCxnSpPr>
        <p:spPr>
          <a:xfrm>
            <a:off x="3676650" y="3200400"/>
            <a:ext cx="0" cy="131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69" name="Google Shape;1069;p53"/>
          <p:cNvCxnSpPr>
            <a:stCxn id="1064" idx="4"/>
          </p:cNvCxnSpPr>
          <p:nvPr/>
        </p:nvCxnSpPr>
        <p:spPr>
          <a:xfrm>
            <a:off x="1905000" y="4449000"/>
            <a:ext cx="0" cy="646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53"/>
          <p:cNvCxnSpPr>
            <a:endCxn id="1066" idx="4"/>
          </p:cNvCxnSpPr>
          <p:nvPr/>
        </p:nvCxnSpPr>
        <p:spPr>
          <a:xfrm rot="10800000">
            <a:off x="3257550" y="4276800"/>
            <a:ext cx="0" cy="409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71" name="Google Shape;1071;p53"/>
          <p:cNvCxnSpPr/>
          <p:nvPr/>
        </p:nvCxnSpPr>
        <p:spPr>
          <a:xfrm rot="10800000" flipH="1">
            <a:off x="1028700" y="4191150"/>
            <a:ext cx="3848100" cy="1200000"/>
          </a:xfrm>
          <a:prstGeom prst="straightConnector1">
            <a:avLst/>
          </a:prstGeom>
          <a:noFill/>
          <a:ln w="76200" cap="flat" cmpd="sng">
            <a:solidFill>
              <a:srgbClr val="D5A6BD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Google Shape;1072;p53"/>
              <p:cNvSpPr txBox="1"/>
              <p:nvPr/>
            </p:nvSpPr>
            <p:spPr>
              <a:xfrm>
                <a:off x="6343649" y="3733800"/>
                <a:ext cx="4819651" cy="706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(</m:t>
                    </m:r>
                  </m:oMath>
                </a14:m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1.1</a:t>
                </a:r>
                <a:r>
                  <a:rPr lang="en-US" sz="2400" baseline="30000" dirty="0"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 + 0.9</a:t>
                </a:r>
                <a:r>
                  <a:rPr lang="en-US" sz="2400" baseline="30000" dirty="0"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 + 2.1</a:t>
                </a:r>
                <a:r>
                  <a:rPr lang="en-US" sz="2400" baseline="30000" dirty="0"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/>
                    <a:ea typeface="Calibri"/>
                    <a:cs typeface="Calibri"/>
                    <a:sym typeface="Calibri"/>
                  </a:rPr>
                  <a:t>6.43 = 3.21</a:t>
                </a:r>
                <a:endParaRPr sz="2400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72" name="Google Shape;1072;p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49" y="3733800"/>
                <a:ext cx="4819651" cy="706189"/>
              </a:xfrm>
              <a:prstGeom prst="rect">
                <a:avLst/>
              </a:prstGeom>
              <a:blipFill>
                <a:blip r:embed="rId3"/>
                <a:stretch>
                  <a:fillRect r="-1646" b="-2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3" name="Google Shape;1073;p53"/>
              <p:cNvSpPr txBox="1"/>
              <p:nvPr/>
            </p:nvSpPr>
            <p:spPr>
              <a:xfrm>
                <a:off x="6343650" y="2667000"/>
                <a:ext cx="5227864" cy="7061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(0.1</a:t>
                </a:r>
                <a:r>
                  <a:rPr lang="en-US" sz="2400" baseline="30000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+ -0.4</a:t>
                </a:r>
                <a:r>
                  <a:rPr lang="en-US" sz="2400" baseline="30000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+ 0.3</a:t>
                </a:r>
                <a:r>
                  <a:rPr lang="en-US" sz="2400" baseline="30000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x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0.26 = 0.13</a:t>
                </a:r>
                <a:endParaRPr sz="24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073" name="Google Shape;1073;p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650" y="2667000"/>
                <a:ext cx="5227864" cy="706189"/>
              </a:xfrm>
              <a:prstGeom prst="rect">
                <a:avLst/>
              </a:prstGeom>
              <a:blipFill>
                <a:blip r:embed="rId4"/>
                <a:stretch>
                  <a:fillRect b="-26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8346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E5077C-C891-513D-A7B0-56A731FD2F98}"/>
                  </a:ext>
                </a:extLst>
              </p:cNvPr>
              <p:cNvSpPr txBox="1"/>
              <p:nvPr/>
            </p:nvSpPr>
            <p:spPr>
              <a:xfrm>
                <a:off x="3048000" y="2066054"/>
                <a:ext cx="6096000" cy="887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 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𝑃𝑟𝑒𝑑𝑖𝑐𝑡𝑒𝑑</m:t>
                        </m:r>
                      </m:den>
                    </m:f>
                    <m:f>
                      <m:fPr>
                        <m:ctrlP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Observed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-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Predicted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) 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2 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E5077C-C891-513D-A7B0-56A731FD2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066054"/>
                <a:ext cx="6096000" cy="88729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3978B9-AAAD-0FD2-7825-B1300FD8A1EE}"/>
                  </a:ext>
                </a:extLst>
              </p:cNvPr>
              <p:cNvSpPr txBox="1"/>
              <p:nvPr/>
            </p:nvSpPr>
            <p:spPr>
              <a:xfrm>
                <a:off x="3048000" y="3198168"/>
                <a:ext cx="6096000" cy="10911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Calibri"/>
                    <a:sym typeface="Calibri"/>
                  </a:rPr>
                  <a:t>=</a:t>
                </a:r>
                <a:r>
                  <a:rPr kumimoji="0" lang="en-US" sz="3600" b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Calibri"/>
                    <a:sym typeface="Calibri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num>
                      <m:den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Observed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-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Predicted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kumimoji="0" lang="en-US" sz="2400" b="0" i="0" u="none" strike="noStrike" kern="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x -1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43978B9-AAAD-0FD2-7825-B1300FD8A1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198168"/>
                <a:ext cx="6096000" cy="1091196"/>
              </a:xfrm>
              <a:prstGeom prst="rect">
                <a:avLst/>
              </a:prstGeom>
              <a:blipFill>
                <a:blip r:embed="rId3"/>
                <a:stretch>
                  <a:fillRect l="-1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225C37C-D317-680D-8F6B-9539B9AE8DFC}"/>
              </a:ext>
            </a:extLst>
          </p:cNvPr>
          <p:cNvSpPr txBox="1"/>
          <p:nvPr/>
        </p:nvSpPr>
        <p:spPr>
          <a:xfrm>
            <a:off x="3048000" y="468951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latin typeface="Calibri"/>
                <a:ea typeface="Calibri"/>
                <a:cs typeface="Calibri"/>
                <a:sym typeface="Calibri"/>
              </a:rPr>
              <a:t>= -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Predicted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84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100;p55">
            <a:extLst>
              <a:ext uri="{FF2B5EF4-FFF2-40B4-BE49-F238E27FC236}">
                <a16:creationId xmlns:a16="http://schemas.microsoft.com/office/drawing/2014/main" id="{3E3AFF0E-E760-0EA5-C65A-754531D68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9755271"/>
              </p:ext>
            </p:extLst>
          </p:nvPr>
        </p:nvGraphicFramePr>
        <p:xfrm>
          <a:off x="410748" y="3536759"/>
          <a:ext cx="5217168" cy="2962077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304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4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707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Height (m)</a:t>
                      </a:r>
                      <a:endParaRPr sz="24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Favorite Color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Gender</a:t>
                      </a:r>
                      <a:endParaRPr sz="24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(kg)</a:t>
                      </a:r>
                      <a:endParaRPr sz="24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25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Male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25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256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24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 sz="24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FB499-29BC-C18F-4CB8-AF6CF8E4B051}"/>
                  </a:ext>
                </a:extLst>
              </p:cNvPr>
              <p:cNvSpPr txBox="1"/>
              <p:nvPr/>
            </p:nvSpPr>
            <p:spPr>
              <a:xfrm>
                <a:off x="1272209" y="901148"/>
                <a:ext cx="8786191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 differentiable Loss Function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L(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,F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FB499-29BC-C18F-4CB8-AF6CF8E4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901148"/>
                <a:ext cx="8786191" cy="462947"/>
              </a:xfrm>
              <a:prstGeom prst="rect">
                <a:avLst/>
              </a:prstGeom>
              <a:blipFill>
                <a:blip r:embed="rId2"/>
                <a:stretch>
                  <a:fillRect l="-1110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0F8EE9D-5416-1B72-AFA6-6980C7998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99" y="1527140"/>
            <a:ext cx="9862057" cy="1365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47F7B5-06F9-DEEC-2DDD-6CDC3CFB5B70}"/>
                  </a:ext>
                </a:extLst>
              </p:cNvPr>
              <p:cNvSpPr txBox="1"/>
              <p:nvPr/>
            </p:nvSpPr>
            <p:spPr>
              <a:xfrm>
                <a:off x="870857" y="2455128"/>
                <a:ext cx="3679372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Observed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-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Predicted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2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47F7B5-06F9-DEEC-2DDD-6CDC3CFB5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" y="2455128"/>
                <a:ext cx="3679372" cy="874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9A8A7E-F3B9-A3B9-31D7-8D33E518F8A2}"/>
                  </a:ext>
                </a:extLst>
              </p:cNvPr>
              <p:cNvSpPr txBox="1"/>
              <p:nvPr/>
            </p:nvSpPr>
            <p:spPr>
              <a:xfrm>
                <a:off x="5665304" y="4403911"/>
                <a:ext cx="3679372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(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88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- 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Predicted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)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+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9A8A7E-F3B9-A3B9-31D7-8D33E518F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304" y="4403911"/>
                <a:ext cx="3679372" cy="613886"/>
              </a:xfrm>
              <a:prstGeom prst="rect">
                <a:avLst/>
              </a:prstGeom>
              <a:blipFill>
                <a:blip r:embed="rId5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9C965-C23E-6436-44F6-9C7607EFA8CD}"/>
                  </a:ext>
                </a:extLst>
              </p:cNvPr>
              <p:cNvSpPr txBox="1"/>
              <p:nvPr/>
            </p:nvSpPr>
            <p:spPr>
              <a:xfrm>
                <a:off x="5665304" y="5144430"/>
                <a:ext cx="3679372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(</a:t>
                </a:r>
                <a:r>
                  <a:rPr lang="en-US" sz="2000" b="1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76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- 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Predicted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)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+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9C965-C23E-6436-44F6-9C7607EFA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304" y="5144430"/>
                <a:ext cx="3679372" cy="613886"/>
              </a:xfrm>
              <a:prstGeom prst="rect">
                <a:avLst/>
              </a:prstGeom>
              <a:blipFill>
                <a:blip r:embed="rId6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4A7D65-2EBA-A1D1-E3C4-0128322F9335}"/>
                  </a:ext>
                </a:extLst>
              </p:cNvPr>
              <p:cNvSpPr txBox="1"/>
              <p:nvPr/>
            </p:nvSpPr>
            <p:spPr>
              <a:xfrm>
                <a:off x="5665304" y="5884950"/>
                <a:ext cx="3679372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(</a:t>
                </a:r>
                <a:r>
                  <a:rPr lang="en-US" sz="2000" b="1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56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- 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Predicted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)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4A7D65-2EBA-A1D1-E3C4-0128322F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5304" y="5884950"/>
                <a:ext cx="3679372" cy="613886"/>
              </a:xfrm>
              <a:prstGeom prst="rect">
                <a:avLst/>
              </a:prstGeom>
              <a:blipFill>
                <a:blip r:embed="rId7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131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FB499-29BC-C18F-4CB8-AF6CF8E4B051}"/>
                  </a:ext>
                </a:extLst>
              </p:cNvPr>
              <p:cNvSpPr txBox="1"/>
              <p:nvPr/>
            </p:nvSpPr>
            <p:spPr>
              <a:xfrm>
                <a:off x="1272209" y="901148"/>
                <a:ext cx="8786191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 differentiable Loss Function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L(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,F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5FB499-29BC-C18F-4CB8-AF6CF8E4B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2209" y="901148"/>
                <a:ext cx="8786191" cy="462947"/>
              </a:xfrm>
              <a:prstGeom prst="rect">
                <a:avLst/>
              </a:prstGeom>
              <a:blipFill>
                <a:blip r:embed="rId3"/>
                <a:stretch>
                  <a:fillRect l="-1110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0F8EE9D-5416-1B72-AFA6-6980C7998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799" y="1527140"/>
            <a:ext cx="9862057" cy="1365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47F7B5-06F9-DEEC-2DDD-6CDC3CFB5B70}"/>
                  </a:ext>
                </a:extLst>
              </p:cNvPr>
              <p:cNvSpPr txBox="1"/>
              <p:nvPr/>
            </p:nvSpPr>
            <p:spPr>
              <a:xfrm>
                <a:off x="870857" y="2455128"/>
                <a:ext cx="3679372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Observed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-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Predicted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2 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A47F7B5-06F9-DEEC-2DDD-6CDC3CFB5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7" y="2455128"/>
                <a:ext cx="3679372" cy="874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9A8A7E-F3B9-A3B9-31D7-8D33E518F8A2}"/>
                  </a:ext>
                </a:extLst>
              </p:cNvPr>
              <p:cNvSpPr txBox="1"/>
              <p:nvPr/>
            </p:nvSpPr>
            <p:spPr>
              <a:xfrm>
                <a:off x="287764" y="3643893"/>
                <a:ext cx="2422779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(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88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- 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Predicted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)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+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9A8A7E-F3B9-A3B9-31D7-8D33E518F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4" y="3643893"/>
                <a:ext cx="2422779" cy="613886"/>
              </a:xfrm>
              <a:prstGeom prst="rect">
                <a:avLst/>
              </a:prstGeom>
              <a:blipFill>
                <a:blip r:embed="rId6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9C965-C23E-6436-44F6-9C7607EFA8CD}"/>
                  </a:ext>
                </a:extLst>
              </p:cNvPr>
              <p:cNvSpPr txBox="1"/>
              <p:nvPr/>
            </p:nvSpPr>
            <p:spPr>
              <a:xfrm>
                <a:off x="287764" y="4326396"/>
                <a:ext cx="2422779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(</a:t>
                </a:r>
                <a:r>
                  <a:rPr lang="en-US" sz="2000" b="1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76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- 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Predicted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)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+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E9C965-C23E-6436-44F6-9C7607EFA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4" y="4326396"/>
                <a:ext cx="2422779" cy="613886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4A7D65-2EBA-A1D1-E3C4-0128322F9335}"/>
                  </a:ext>
                </a:extLst>
              </p:cNvPr>
              <p:cNvSpPr txBox="1"/>
              <p:nvPr/>
            </p:nvSpPr>
            <p:spPr>
              <a:xfrm>
                <a:off x="287764" y="5023917"/>
                <a:ext cx="2422779" cy="613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2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(</a:t>
                </a:r>
                <a:r>
                  <a:rPr lang="en-US" sz="2000" b="1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56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- 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Predicted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)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2</a:t>
                </a:r>
                <a:r>
                  <a:rPr lang="en-US" sz="2000" dirty="0"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sz="20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54A7D65-2EBA-A1D1-E3C4-0128322F9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764" y="5023917"/>
                <a:ext cx="2422779" cy="613886"/>
              </a:xfrm>
              <a:prstGeom prst="rect">
                <a:avLst/>
              </a:prstGeom>
              <a:blipFill>
                <a:blip r:embed="rId8"/>
                <a:stretch>
                  <a:fillRect b="-29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31B6E1-8BBA-0D2A-29B3-92207239FF03}"/>
                  </a:ext>
                </a:extLst>
              </p:cNvPr>
              <p:cNvSpPr txBox="1"/>
              <p:nvPr/>
            </p:nvSpPr>
            <p:spPr>
              <a:xfrm>
                <a:off x="5747656" y="2635257"/>
                <a:ext cx="6096000" cy="793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𝒅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𝑷𝒓𝒆𝒅𝒊𝒄𝒕𝒆𝒅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731B6E1-8BBA-0D2A-29B3-92207239FF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7656" y="2635257"/>
                <a:ext cx="6096000" cy="7937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ABB279-46D1-7869-B660-2B94A81B13CF}"/>
              </a:ext>
            </a:extLst>
          </p:cNvPr>
          <p:cNvSpPr/>
          <p:nvPr/>
        </p:nvSpPr>
        <p:spPr>
          <a:xfrm>
            <a:off x="5595259" y="3138672"/>
            <a:ext cx="2046514" cy="610080"/>
          </a:xfrm>
          <a:custGeom>
            <a:avLst/>
            <a:gdLst>
              <a:gd name="connsiteX0" fmla="*/ 2046514 w 2046514"/>
              <a:gd name="connsiteY0" fmla="*/ 480 h 610080"/>
              <a:gd name="connsiteX1" fmla="*/ 1262743 w 2046514"/>
              <a:gd name="connsiteY1" fmla="*/ 98451 h 610080"/>
              <a:gd name="connsiteX2" fmla="*/ 0 w 2046514"/>
              <a:gd name="connsiteY2" fmla="*/ 610080 h 6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6514" h="610080">
                <a:moveTo>
                  <a:pt x="2046514" y="480"/>
                </a:moveTo>
                <a:cubicBezTo>
                  <a:pt x="1825171" y="-1335"/>
                  <a:pt x="1603829" y="-3149"/>
                  <a:pt x="1262743" y="98451"/>
                </a:cubicBezTo>
                <a:cubicBezTo>
                  <a:pt x="921657" y="200051"/>
                  <a:pt x="460828" y="405065"/>
                  <a:pt x="0" y="61008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325B76-BE96-8D59-557E-F5BDE3A80EAA}"/>
              </a:ext>
            </a:extLst>
          </p:cNvPr>
          <p:cNvCxnSpPr/>
          <p:nvPr/>
        </p:nvCxnSpPr>
        <p:spPr>
          <a:xfrm>
            <a:off x="2597046" y="4657824"/>
            <a:ext cx="54428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BA52E6D-EC40-BEF6-4F41-1A1B5B34BEF9}"/>
              </a:ext>
            </a:extLst>
          </p:cNvPr>
          <p:cNvSpPr txBox="1"/>
          <p:nvPr/>
        </p:nvSpPr>
        <p:spPr>
          <a:xfrm>
            <a:off x="3242525" y="3822618"/>
            <a:ext cx="2422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-(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88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-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Predicted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r>
              <a:rPr lang="en-US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+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063DE-147B-84FC-019F-8F9138440B6E}"/>
              </a:ext>
            </a:extLst>
          </p:cNvPr>
          <p:cNvSpPr txBox="1"/>
          <p:nvPr/>
        </p:nvSpPr>
        <p:spPr>
          <a:xfrm>
            <a:off x="3220754" y="4468940"/>
            <a:ext cx="2422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-(</a:t>
            </a:r>
            <a:r>
              <a:rPr lang="en-US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76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-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Predicted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r>
              <a:rPr lang="en-US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+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C971AB-F407-7F32-3AE6-D8A403F21B0A}"/>
              </a:ext>
            </a:extLst>
          </p:cNvPr>
          <p:cNvSpPr txBox="1"/>
          <p:nvPr/>
        </p:nvSpPr>
        <p:spPr>
          <a:xfrm>
            <a:off x="3242524" y="5130805"/>
            <a:ext cx="24227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-(</a:t>
            </a:r>
            <a:r>
              <a:rPr lang="en-US" sz="2000" b="1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56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-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Predicted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)</a:t>
            </a:r>
            <a:r>
              <a:rPr lang="en-US" sz="20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41BA1-CFB2-3B93-DC6B-1830FF964E9B}"/>
              </a:ext>
            </a:extLst>
          </p:cNvPr>
          <p:cNvSpPr txBox="1"/>
          <p:nvPr/>
        </p:nvSpPr>
        <p:spPr>
          <a:xfrm>
            <a:off x="5233901" y="4425996"/>
            <a:ext cx="183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= 0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FEC8FF0-14D2-EB01-611D-42342EA556C4}"/>
              </a:ext>
            </a:extLst>
          </p:cNvPr>
          <p:cNvCxnSpPr/>
          <p:nvPr/>
        </p:nvCxnSpPr>
        <p:spPr>
          <a:xfrm>
            <a:off x="5952345" y="4656539"/>
            <a:ext cx="54428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B059C-AE08-FBA9-7D6C-EFB9F4EA9CA8}"/>
                  </a:ext>
                </a:extLst>
              </p:cNvPr>
              <p:cNvSpPr txBox="1"/>
              <p:nvPr/>
            </p:nvSpPr>
            <p:spPr>
              <a:xfrm>
                <a:off x="6496631" y="4273598"/>
                <a:ext cx="3333394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Predicted </a:t>
                </a:r>
                <a:r>
                  <a:rPr kumimoji="0" 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80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88 + 76 + 56</m:t>
                        </m:r>
                      </m:num>
                      <m:den>
                        <m:r>
                          <a:rPr kumimoji="0" lang="en-US" sz="2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</m:t>
                        </m:r>
                      </m:den>
                    </m:f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1B059C-AE08-FBA9-7D6C-EFB9F4EA9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631" y="4273598"/>
                <a:ext cx="3333394" cy="709938"/>
              </a:xfrm>
              <a:prstGeom prst="rect">
                <a:avLst/>
              </a:prstGeom>
              <a:blipFill>
                <a:blip r:embed="rId10"/>
                <a:stretch>
                  <a:fillRect l="-2925" b="-42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B70A37-FE22-D4E1-EF1B-DCE51740C1D9}"/>
                  </a:ext>
                </a:extLst>
              </p:cNvPr>
              <p:cNvSpPr txBox="1"/>
              <p:nvPr/>
            </p:nvSpPr>
            <p:spPr>
              <a:xfrm>
                <a:off x="5061567" y="5632866"/>
                <a:ext cx="3333394" cy="7099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</a:t>
                </a:r>
                <a:r>
                  <a:rPr lang="en-US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(x)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 </a:t>
                </a:r>
                <a:r>
                  <a:rPr kumimoji="0" lang="en-US" sz="240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/>
                    <a:cs typeface="Calibri" panose="020F0502020204030204" pitchFamily="34" charset="0"/>
                    <a:sym typeface="Calibri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sz="280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</m:ctrlPr>
                      </m:fPr>
                      <m:num>
                        <m:r>
                          <a:rPr lang="en-US" sz="2800" i="1" dirty="0">
                            <a:latin typeface="Cambria Math" panose="02040503050406030204" pitchFamily="18" charset="0"/>
                            <a:ea typeface="Calibri"/>
                            <a:cs typeface="Calibri" panose="020F0502020204030204" pitchFamily="34" charset="0"/>
                            <a:sym typeface="Calibri"/>
                          </a:rPr>
                          <m:t>88 + 76 + 56</m:t>
                        </m:r>
                      </m:num>
                      <m:den>
                        <m:r>
                          <a:rPr kumimoji="0" lang="en-US" sz="28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Calibri"/>
                          </a:rPr>
                          <m:t>3</m:t>
                        </m:r>
                      </m:den>
                    </m:f>
                  </m:oMath>
                </a14:m>
                <a:endParaRPr lang="en-US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9B70A37-FE22-D4E1-EF1B-DCE51740C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67" y="5632866"/>
                <a:ext cx="3333394" cy="709938"/>
              </a:xfrm>
              <a:prstGeom prst="rect">
                <a:avLst/>
              </a:prstGeom>
              <a:blipFill>
                <a:blip r:embed="rId11"/>
                <a:stretch>
                  <a:fillRect l="-2742" b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5C6E08D-E119-FF4F-019C-01433965F2A3}"/>
              </a:ext>
            </a:extLst>
          </p:cNvPr>
          <p:cNvSpPr txBox="1"/>
          <p:nvPr/>
        </p:nvSpPr>
        <p:spPr>
          <a:xfrm>
            <a:off x="7641773" y="5757002"/>
            <a:ext cx="3461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73.3 </a:t>
            </a:r>
          </a:p>
        </p:txBody>
      </p:sp>
    </p:spTree>
    <p:extLst>
      <p:ext uri="{BB962C8B-B14F-4D97-AF65-F5344CB8AC3E}">
        <p14:creationId xmlns:p14="http://schemas.microsoft.com/office/powerpoint/2010/main" val="301345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9" grpId="0"/>
      <p:bldP spid="20" grpId="0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1568117"/>
            <a:ext cx="7755481" cy="10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55"/>
          <p:cNvSpPr txBox="1"/>
          <p:nvPr/>
        </p:nvSpPr>
        <p:spPr>
          <a:xfrm>
            <a:off x="1619250" y="800100"/>
            <a:ext cx="600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for m = 1 to 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AB9A80-79F0-5D53-E949-7AE76C83DE04}"/>
                  </a:ext>
                </a:extLst>
              </p:cNvPr>
              <p:cNvSpPr txBox="1"/>
              <p:nvPr/>
            </p:nvSpPr>
            <p:spPr>
              <a:xfrm>
                <a:off x="-976365" y="3071420"/>
                <a:ext cx="6096000" cy="7937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𝒅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𝒅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 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𝑷𝒓𝒆𝒅𝒊𝒄𝒕𝒆𝒅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CAB9A80-79F0-5D53-E949-7AE76C83D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76365" y="3071420"/>
                <a:ext cx="6096000" cy="7937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6D39A0-E4AB-8686-1628-23811DBBE220}"/>
                  </a:ext>
                </a:extLst>
              </p:cNvPr>
              <p:cNvSpPr txBox="1"/>
              <p:nvPr/>
            </p:nvSpPr>
            <p:spPr>
              <a:xfrm>
                <a:off x="3094892" y="3039436"/>
                <a:ext cx="3679372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Observed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-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Predicted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2 </a:t>
                </a: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6D39A0-E4AB-8686-1628-23811DBBE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92" y="3039436"/>
                <a:ext cx="3679372" cy="874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33CA578-70F3-81A2-1D7E-981982F48449}"/>
              </a:ext>
            </a:extLst>
          </p:cNvPr>
          <p:cNvSpPr/>
          <p:nvPr/>
        </p:nvSpPr>
        <p:spPr>
          <a:xfrm>
            <a:off x="6427405" y="2956849"/>
            <a:ext cx="2046514" cy="610080"/>
          </a:xfrm>
          <a:custGeom>
            <a:avLst/>
            <a:gdLst>
              <a:gd name="connsiteX0" fmla="*/ 2046514 w 2046514"/>
              <a:gd name="connsiteY0" fmla="*/ 480 h 610080"/>
              <a:gd name="connsiteX1" fmla="*/ 1262743 w 2046514"/>
              <a:gd name="connsiteY1" fmla="*/ 98451 h 610080"/>
              <a:gd name="connsiteX2" fmla="*/ 0 w 2046514"/>
              <a:gd name="connsiteY2" fmla="*/ 610080 h 6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6514" h="610080">
                <a:moveTo>
                  <a:pt x="2046514" y="480"/>
                </a:moveTo>
                <a:cubicBezTo>
                  <a:pt x="1825171" y="-1335"/>
                  <a:pt x="1603829" y="-3149"/>
                  <a:pt x="1262743" y="98451"/>
                </a:cubicBezTo>
                <a:cubicBezTo>
                  <a:pt x="921657" y="200051"/>
                  <a:pt x="460828" y="405065"/>
                  <a:pt x="0" y="61008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64089F-BB41-B10E-E025-774D39406094}"/>
              </a:ext>
            </a:extLst>
          </p:cNvPr>
          <p:cNvSpPr/>
          <p:nvPr/>
        </p:nvSpPr>
        <p:spPr>
          <a:xfrm flipV="1">
            <a:off x="5747659" y="2572823"/>
            <a:ext cx="2726260" cy="384026"/>
          </a:xfrm>
          <a:custGeom>
            <a:avLst/>
            <a:gdLst>
              <a:gd name="connsiteX0" fmla="*/ 2046514 w 2046514"/>
              <a:gd name="connsiteY0" fmla="*/ 480 h 610080"/>
              <a:gd name="connsiteX1" fmla="*/ 1262743 w 2046514"/>
              <a:gd name="connsiteY1" fmla="*/ 98451 h 610080"/>
              <a:gd name="connsiteX2" fmla="*/ 0 w 2046514"/>
              <a:gd name="connsiteY2" fmla="*/ 610080 h 61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6514" h="610080">
                <a:moveTo>
                  <a:pt x="2046514" y="480"/>
                </a:moveTo>
                <a:cubicBezTo>
                  <a:pt x="1825171" y="-1335"/>
                  <a:pt x="1603829" y="-3149"/>
                  <a:pt x="1262743" y="98451"/>
                </a:cubicBezTo>
                <a:cubicBezTo>
                  <a:pt x="921657" y="200051"/>
                  <a:pt x="460828" y="405065"/>
                  <a:pt x="0" y="61008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B0AB09-1D05-EFFA-D962-D8853BF02234}"/>
              </a:ext>
            </a:extLst>
          </p:cNvPr>
          <p:cNvSpPr txBox="1"/>
          <p:nvPr/>
        </p:nvSpPr>
        <p:spPr>
          <a:xfrm>
            <a:off x="8473919" y="2737218"/>
            <a:ext cx="319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b="1" dirty="0">
                <a:latin typeface="Bahnschrift SemiBold" panose="020B0502040204020203" pitchFamily="34" charset="0"/>
              </a:rPr>
              <a:t>Đạo hàm của Loss Function</a:t>
            </a:r>
            <a:endParaRPr lang="en-GB" sz="1800" b="1" dirty="0">
              <a:latin typeface="Bahnschrift SemiBold" panose="020B0502040204020203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241875-9A3F-3AC9-E107-5092E4AFB864}"/>
              </a:ext>
            </a:extLst>
          </p:cNvPr>
          <p:cNvCxnSpPr>
            <a:cxnSpLocks/>
          </p:cNvCxnSpPr>
          <p:nvPr/>
        </p:nvCxnSpPr>
        <p:spPr>
          <a:xfrm>
            <a:off x="3094892" y="4220308"/>
            <a:ext cx="0" cy="37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A132EB-C473-987C-4FB7-5230995B59C7}"/>
              </a:ext>
            </a:extLst>
          </p:cNvPr>
          <p:cNvSpPr txBox="1"/>
          <p:nvPr/>
        </p:nvSpPr>
        <p:spPr>
          <a:xfrm>
            <a:off x="1049121" y="462765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latin typeface="Calibri"/>
                <a:ea typeface="Calibri"/>
                <a:cs typeface="Calibri"/>
                <a:sym typeface="Calibri"/>
              </a:rPr>
              <a:t>= -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Predicted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A210C7-9EBA-5B9E-6F49-B10FBA93E033}"/>
              </a:ext>
            </a:extLst>
          </p:cNvPr>
          <p:cNvCxnSpPr/>
          <p:nvPr/>
        </p:nvCxnSpPr>
        <p:spPr>
          <a:xfrm>
            <a:off x="4381452" y="4820662"/>
            <a:ext cx="54428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7BCF9EB-C915-354F-5244-64809C0F6F67}"/>
              </a:ext>
            </a:extLst>
          </p:cNvPr>
          <p:cNvSpPr txBox="1"/>
          <p:nvPr/>
        </p:nvSpPr>
        <p:spPr>
          <a:xfrm>
            <a:off x="4934578" y="455929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vi-VN" sz="24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Predicted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6F23C9-3EF5-9703-E898-BF082D44A6B3}"/>
                  </a:ext>
                </a:extLst>
              </p:cNvPr>
              <p:cNvSpPr txBox="1"/>
              <p:nvPr/>
            </p:nvSpPr>
            <p:spPr>
              <a:xfrm>
                <a:off x="7450662" y="3914099"/>
                <a:ext cx="2672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0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vi-VN" sz="20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vi-VN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vi-VN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vi-V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6F23C9-3EF5-9703-E898-BF082D44A6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0662" y="3914099"/>
                <a:ext cx="2672862" cy="400110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F049EB-1AAF-F094-468C-99125C4C4D3B}"/>
                  </a:ext>
                </a:extLst>
              </p:cNvPr>
              <p:cNvSpPr txBox="1"/>
              <p:nvPr/>
            </p:nvSpPr>
            <p:spPr>
              <a:xfrm>
                <a:off x="9565367" y="3886476"/>
                <a:ext cx="12801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GB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CF049EB-1AAF-F094-468C-99125C4C4D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367" y="3886476"/>
                <a:ext cx="1280154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0A764B2D-3AE2-FB09-6F05-8D2926B59C2F}"/>
              </a:ext>
            </a:extLst>
          </p:cNvPr>
          <p:cNvSpPr txBox="1"/>
          <p:nvPr/>
        </p:nvSpPr>
        <p:spPr>
          <a:xfrm>
            <a:off x="10654885" y="3918636"/>
            <a:ext cx="119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= 73.3</a:t>
            </a:r>
            <a:endParaRPr lang="en-GB" sz="2000" b="1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33A9D74-81B9-4A4A-2C42-F951AED97357}"/>
              </a:ext>
            </a:extLst>
          </p:cNvPr>
          <p:cNvCxnSpPr>
            <a:cxnSpLocks/>
          </p:cNvCxnSpPr>
          <p:nvPr/>
        </p:nvCxnSpPr>
        <p:spPr>
          <a:xfrm>
            <a:off x="9395891" y="4114154"/>
            <a:ext cx="40072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08F6466-01D4-ED22-4CDE-041CD30D7747}"/>
              </a:ext>
            </a:extLst>
          </p:cNvPr>
          <p:cNvCxnSpPr/>
          <p:nvPr/>
        </p:nvCxnSpPr>
        <p:spPr>
          <a:xfrm flipV="1">
            <a:off x="7450662" y="4220308"/>
            <a:ext cx="877412" cy="40734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E294862-74A1-638F-69FE-61228553303F}"/>
              </a:ext>
            </a:extLst>
          </p:cNvPr>
          <p:cNvSpPr txBox="1"/>
          <p:nvPr/>
        </p:nvSpPr>
        <p:spPr>
          <a:xfrm>
            <a:off x="8473919" y="456383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dirty="0"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vi-VN" sz="2400" dirty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Observed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vi-VN" sz="2400" b="1" dirty="0">
                <a:latin typeface="Calibri"/>
                <a:ea typeface="Calibri"/>
                <a:cs typeface="Calibri"/>
                <a:sym typeface="Calibri"/>
              </a:rPr>
              <a:t>73.3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3" grpId="0"/>
      <p:bldP spid="26" grpId="0"/>
      <p:bldP spid="15" grpId="0"/>
      <p:bldP spid="16" grpId="0"/>
      <p:bldP spid="17" grpId="0"/>
      <p:bldP spid="3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56"/>
          <p:cNvSpPr txBox="1"/>
          <p:nvPr/>
        </p:nvSpPr>
        <p:spPr>
          <a:xfrm>
            <a:off x="7270816" y="3268310"/>
            <a:ext cx="2199058" cy="553968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Height &lt; 1.55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56"/>
          <p:cNvSpPr txBox="1"/>
          <p:nvPr/>
        </p:nvSpPr>
        <p:spPr>
          <a:xfrm>
            <a:off x="5191595" y="5353750"/>
            <a:ext cx="24555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-17.3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56"/>
          <p:cNvSpPr txBox="1"/>
          <p:nvPr/>
        </p:nvSpPr>
        <p:spPr>
          <a:xfrm>
            <a:off x="9294814" y="5333485"/>
            <a:ext cx="24555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14.7, 2.7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2" name="Google Shape;1112;p56"/>
          <p:cNvCxnSpPr>
            <a:cxnSpLocks/>
            <a:stCxn id="1109" idx="2"/>
            <a:endCxn id="1110" idx="0"/>
          </p:cNvCxnSpPr>
          <p:nvPr/>
        </p:nvCxnSpPr>
        <p:spPr>
          <a:xfrm flipH="1">
            <a:off x="6419345" y="3822278"/>
            <a:ext cx="1951000" cy="153147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3" name="Google Shape;1113;p56"/>
          <p:cNvCxnSpPr>
            <a:cxnSpLocks/>
            <a:stCxn id="1109" idx="2"/>
            <a:endCxn id="1111" idx="0"/>
          </p:cNvCxnSpPr>
          <p:nvPr/>
        </p:nvCxnSpPr>
        <p:spPr>
          <a:xfrm>
            <a:off x="8370345" y="3822278"/>
            <a:ext cx="2152219" cy="151120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114" name="Google Shape;1114;p56"/>
          <p:cNvGraphicFramePr/>
          <p:nvPr>
            <p:extLst>
              <p:ext uri="{D42A27DB-BD31-4B8C-83A1-F6EECF244321}">
                <p14:modId xmlns:p14="http://schemas.microsoft.com/office/powerpoint/2010/main" val="804550140"/>
              </p:ext>
            </p:extLst>
          </p:nvPr>
        </p:nvGraphicFramePr>
        <p:xfrm>
          <a:off x="60119" y="1562738"/>
          <a:ext cx="5198873" cy="2301395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114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6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1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201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Height (m)</a:t>
                      </a:r>
                      <a:endParaRPr sz="2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Favorite Color</a:t>
                      </a:r>
                      <a:endParaRPr sz="2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Gender</a:t>
                      </a:r>
                      <a:endParaRPr sz="2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(kg)</a:t>
                      </a:r>
                      <a:endParaRPr sz="2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2000" b="1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i,1</a:t>
                      </a:r>
                      <a:endParaRPr sz="2000" b="1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4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Male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14.7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46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6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 sz="2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-17.3</a:t>
                      </a:r>
                      <a:endParaRPr sz="20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15" name="Google Shape;1115;p56"/>
          <p:cNvSpPr txBox="1"/>
          <p:nvPr/>
        </p:nvSpPr>
        <p:spPr>
          <a:xfrm>
            <a:off x="154177" y="171970"/>
            <a:ext cx="3289194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(B)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Fit a regression tree to the r</a:t>
            </a:r>
            <a:r>
              <a:rPr lang="en-US" sz="2000" baseline="-25000" dirty="0"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values and create terminal regions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 baseline="-25000" dirty="0" err="1">
                <a:latin typeface="Calibri"/>
                <a:ea typeface="Calibri"/>
                <a:cs typeface="Calibri"/>
                <a:sym typeface="Calibri"/>
              </a:rPr>
              <a:t>jm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for j=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2000" baseline="-25000" dirty="0" err="1">
                <a:latin typeface="Calibri"/>
                <a:ea typeface="Calibri"/>
                <a:cs typeface="Calibri"/>
                <a:sym typeface="Calibri"/>
              </a:rPr>
              <a:t>m</a:t>
            </a:r>
            <a:endParaRPr sz="20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58B76C-DC58-2FB2-B212-F1E96274C934}"/>
                  </a:ext>
                </a:extLst>
              </p:cNvPr>
              <p:cNvSpPr txBox="1"/>
              <p:nvPr/>
            </p:nvSpPr>
            <p:spPr>
              <a:xfrm>
                <a:off x="6513403" y="198250"/>
                <a:ext cx="3223846" cy="321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0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sz="20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𝑜𝑏𝑠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ⅇ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𝑟𝑣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ⅇ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000" i="0">
                              <a:latin typeface="Cambria Math" panose="02040503050406030204" pitchFamily="18" charset="0"/>
                            </a:rPr>
                            <m:t>−73,3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B58B76C-DC58-2FB2-B212-F1E96274C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403" y="198250"/>
                <a:ext cx="3223846" cy="321178"/>
              </a:xfrm>
              <a:prstGeom prst="rect">
                <a:avLst/>
              </a:prstGeom>
              <a:blipFill>
                <a:blip r:embed="rId3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043BE9-524C-1AF6-DFE3-C2BF7D9D8DCC}"/>
                  </a:ext>
                </a:extLst>
              </p:cNvPr>
              <p:cNvSpPr txBox="1"/>
              <p:nvPr/>
            </p:nvSpPr>
            <p:spPr>
              <a:xfrm>
                <a:off x="6749156" y="587846"/>
                <a:ext cx="3223846" cy="321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GB" sz="20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88</m:t>
                        </m:r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−73,3</m:t>
                        </m:r>
                      </m:e>
                    </m:d>
                  </m:oMath>
                </a14:m>
                <a:r>
                  <a:rPr lang="vi-VN" sz="2000" dirty="0"/>
                  <a:t> = 17.4</a:t>
                </a:r>
                <a:endParaRPr lang="en-GB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B043BE9-524C-1AF6-DFE3-C2BF7D9D8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156" y="587846"/>
                <a:ext cx="3223846" cy="321178"/>
              </a:xfrm>
              <a:prstGeom prst="rect">
                <a:avLst/>
              </a:prstGeom>
              <a:blipFill>
                <a:blip r:embed="rId4"/>
                <a:stretch>
                  <a:fillRect l="-1890" t="-24528" b="-43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A902F4-118E-C4E4-5244-F58EAF726A4B}"/>
                  </a:ext>
                </a:extLst>
              </p:cNvPr>
              <p:cNvSpPr txBox="1"/>
              <p:nvPr/>
            </p:nvSpPr>
            <p:spPr>
              <a:xfrm>
                <a:off x="6732641" y="943893"/>
                <a:ext cx="3223846" cy="321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GB" sz="20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76</m:t>
                        </m:r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−73,3</m:t>
                        </m:r>
                      </m:e>
                    </m:d>
                  </m:oMath>
                </a14:m>
                <a:r>
                  <a:rPr lang="vi-VN" sz="2000" dirty="0"/>
                  <a:t> = 2.7</a:t>
                </a:r>
                <a:endParaRPr lang="en-GB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A902F4-118E-C4E4-5244-F58EAF726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641" y="943893"/>
                <a:ext cx="3223846" cy="321178"/>
              </a:xfrm>
              <a:prstGeom prst="rect">
                <a:avLst/>
              </a:prstGeom>
              <a:blipFill>
                <a:blip r:embed="rId5"/>
                <a:stretch>
                  <a:fillRect l="-1890" t="-24528" b="-415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81C3F4-D837-56A6-B882-D653F226EA72}"/>
                  </a:ext>
                </a:extLst>
              </p:cNvPr>
              <p:cNvSpPr txBox="1"/>
              <p:nvPr/>
            </p:nvSpPr>
            <p:spPr>
              <a:xfrm>
                <a:off x="6706108" y="1323784"/>
                <a:ext cx="3223846" cy="3211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vi-VN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GB" sz="2000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vi-VN" sz="2000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GB" sz="2000" i="0">
                            <a:latin typeface="Cambria Math" panose="02040503050406030204" pitchFamily="18" charset="0"/>
                          </a:rPr>
                          <m:t>−73,3</m:t>
                        </m:r>
                      </m:e>
                    </m:d>
                  </m:oMath>
                </a14:m>
                <a:r>
                  <a:rPr lang="vi-VN" sz="2000" dirty="0"/>
                  <a:t> = -17.3</a:t>
                </a:r>
                <a:endParaRPr lang="en-GB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81C3F4-D837-56A6-B882-D653F226E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08" y="1323784"/>
                <a:ext cx="3223846" cy="321178"/>
              </a:xfrm>
              <a:prstGeom prst="rect">
                <a:avLst/>
              </a:prstGeom>
              <a:blipFill>
                <a:blip r:embed="rId6"/>
                <a:stretch>
                  <a:fillRect l="-1890" t="-24528" b="-433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Google Shape;1131;p57">
            <a:extLst>
              <a:ext uri="{FF2B5EF4-FFF2-40B4-BE49-F238E27FC236}">
                <a16:creationId xmlns:a16="http://schemas.microsoft.com/office/drawing/2014/main" id="{8FE74D02-49CE-25D0-D507-7A9A1E46F7DE}"/>
              </a:ext>
            </a:extLst>
          </p:cNvPr>
          <p:cNvSpPr txBox="1"/>
          <p:nvPr/>
        </p:nvSpPr>
        <p:spPr>
          <a:xfrm>
            <a:off x="5714495" y="5848540"/>
            <a:ext cx="1409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 dirty="0">
                <a:latin typeface="Calibri"/>
                <a:ea typeface="Calibri"/>
                <a:cs typeface="Calibri"/>
                <a:sym typeface="Calibri"/>
              </a:rPr>
              <a:t>1,1</a:t>
            </a:r>
            <a:endParaRPr sz="3100" b="1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32;p57">
            <a:extLst>
              <a:ext uri="{FF2B5EF4-FFF2-40B4-BE49-F238E27FC236}">
                <a16:creationId xmlns:a16="http://schemas.microsoft.com/office/drawing/2014/main" id="{AD5BAD24-8DF1-7098-3136-9E74F363563B}"/>
              </a:ext>
            </a:extLst>
          </p:cNvPr>
          <p:cNvSpPr txBox="1"/>
          <p:nvPr/>
        </p:nvSpPr>
        <p:spPr>
          <a:xfrm>
            <a:off x="9929954" y="5862157"/>
            <a:ext cx="14097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 dirty="0">
                <a:latin typeface="Calibri"/>
                <a:ea typeface="Calibri"/>
                <a:cs typeface="Calibri"/>
                <a:sym typeface="Calibri"/>
              </a:rPr>
              <a:t>2,1</a:t>
            </a:r>
            <a:endParaRPr sz="3100" b="1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B8F593D4-4CEE-825F-5E60-C826A0552FE1}"/>
              </a:ext>
            </a:extLst>
          </p:cNvPr>
          <p:cNvCxnSpPr>
            <a:cxnSpLocks/>
          </p:cNvCxnSpPr>
          <p:nvPr/>
        </p:nvCxnSpPr>
        <p:spPr>
          <a:xfrm flipH="1">
            <a:off x="5355344" y="799884"/>
            <a:ext cx="1280945" cy="185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20E25A25-A1C1-EA55-583D-7912D564CE15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328811" y="1104482"/>
            <a:ext cx="1403830" cy="1930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B497988B-D854-ACB6-4EA3-E5FC62C5B654}"/>
              </a:ext>
            </a:extLst>
          </p:cNvPr>
          <p:cNvCxnSpPr>
            <a:cxnSpLocks/>
          </p:cNvCxnSpPr>
          <p:nvPr/>
        </p:nvCxnSpPr>
        <p:spPr>
          <a:xfrm flipH="1">
            <a:off x="5355344" y="1451781"/>
            <a:ext cx="1350764" cy="2011214"/>
          </a:xfrm>
          <a:prstGeom prst="straightConnector1">
            <a:avLst/>
          </a:prstGeom>
          <a:ln>
            <a:solidFill>
              <a:srgbClr val="9FC5E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Connector: Curved 1116">
            <a:extLst>
              <a:ext uri="{FF2B5EF4-FFF2-40B4-BE49-F238E27FC236}">
                <a16:creationId xmlns:a16="http://schemas.microsoft.com/office/drawing/2014/main" id="{49E986CA-D559-7826-C623-A18BB3AD82B9}"/>
              </a:ext>
            </a:extLst>
          </p:cNvPr>
          <p:cNvCxnSpPr>
            <a:endCxn id="1109" idx="0"/>
          </p:cNvCxnSpPr>
          <p:nvPr/>
        </p:nvCxnSpPr>
        <p:spPr>
          <a:xfrm>
            <a:off x="6096000" y="2713435"/>
            <a:ext cx="2274345" cy="554875"/>
          </a:xfrm>
          <a:prstGeom prst="curvedConnector2">
            <a:avLst/>
          </a:prstGeom>
          <a:ln>
            <a:solidFill>
              <a:srgbClr val="FFA3A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9" grpId="0" animBg="1"/>
      <p:bldP spid="1110" grpId="0" animBg="1"/>
      <p:bldP spid="1111" grpId="0" animBg="1"/>
      <p:bldP spid="12" grpId="0"/>
      <p:bldP spid="13" grpId="0"/>
      <p:bldP spid="14" grpId="0"/>
      <p:bldP spid="15" grpId="0"/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62" name="Google Shape;1162;p59"/>
          <p:cNvGraphicFramePr/>
          <p:nvPr/>
        </p:nvGraphicFramePr>
        <p:xfrm>
          <a:off x="6672500" y="352450"/>
          <a:ext cx="5210125" cy="2103025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04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Height (m)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Favorite Color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Gender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(kg)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</a:t>
                      </a:r>
                      <a:r>
                        <a:rPr lang="en-US" sz="1800" b="1" baseline="-25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i,1</a:t>
                      </a:r>
                      <a:endParaRPr sz="1800" b="1"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Male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2.7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-17.3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63" name="Google Shape;1163;p59"/>
          <p:cNvSpPr txBox="1"/>
          <p:nvPr/>
        </p:nvSpPr>
        <p:spPr>
          <a:xfrm>
            <a:off x="2404800" y="1403962"/>
            <a:ext cx="1887000" cy="5541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Height &lt; 1.55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4" name="Google Shape;1164;p59"/>
          <p:cNvSpPr txBox="1"/>
          <p:nvPr/>
        </p:nvSpPr>
        <p:spPr>
          <a:xfrm>
            <a:off x="1321500" y="2590882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-17.3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59"/>
          <p:cNvSpPr txBox="1"/>
          <p:nvPr/>
        </p:nvSpPr>
        <p:spPr>
          <a:xfrm>
            <a:off x="3367174" y="2590882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14.7, 2.7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66" name="Google Shape;1166;p59"/>
          <p:cNvCxnSpPr>
            <a:stCxn id="1163" idx="2"/>
            <a:endCxn id="1164" idx="0"/>
          </p:cNvCxnSpPr>
          <p:nvPr/>
        </p:nvCxnSpPr>
        <p:spPr>
          <a:xfrm flipH="1">
            <a:off x="2265000" y="1958062"/>
            <a:ext cx="1083300" cy="6328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7" name="Google Shape;1167;p59"/>
          <p:cNvCxnSpPr>
            <a:stCxn id="1163" idx="2"/>
            <a:endCxn id="1165" idx="0"/>
          </p:cNvCxnSpPr>
          <p:nvPr/>
        </p:nvCxnSpPr>
        <p:spPr>
          <a:xfrm>
            <a:off x="3348300" y="1958062"/>
            <a:ext cx="962374" cy="63282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8" name="Google Shape;1168;p59"/>
          <p:cNvSpPr txBox="1"/>
          <p:nvPr/>
        </p:nvSpPr>
        <p:spPr>
          <a:xfrm>
            <a:off x="1653450" y="3037282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1,1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9"/>
          <p:cNvSpPr txBox="1"/>
          <p:nvPr/>
        </p:nvSpPr>
        <p:spPr>
          <a:xfrm>
            <a:off x="3957225" y="3037282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 dirty="0">
                <a:latin typeface="Calibri"/>
                <a:ea typeface="Calibri"/>
                <a:cs typeface="Calibri"/>
                <a:sym typeface="Calibri"/>
              </a:rPr>
              <a:t>2,1</a:t>
            </a:r>
            <a:endParaRPr sz="3100" b="1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148;p58">
            <a:extLst>
              <a:ext uri="{FF2B5EF4-FFF2-40B4-BE49-F238E27FC236}">
                <a16:creationId xmlns:a16="http://schemas.microsoft.com/office/drawing/2014/main" id="{980727BF-6457-EC70-9DF3-54947D4C3A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08" y="263914"/>
            <a:ext cx="4999784" cy="61123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6D027-0463-070B-B64C-BF70EAA93CB3}"/>
                  </a:ext>
                </a:extLst>
              </p:cNvPr>
              <p:cNvSpPr txBox="1"/>
              <p:nvPr/>
            </p:nvSpPr>
            <p:spPr>
              <a:xfrm>
                <a:off x="1794684" y="3899851"/>
                <a:ext cx="4769155" cy="963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vi-VN" sz="2000" i="1">
                              <a:latin typeface="Cambria Math" panose="02040503050406030204" pitchFamily="18" charset="0"/>
                            </a:rPr>
                            <m:t>𝑗𝑚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vi-V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vi-VN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2000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vi-VN" sz="2000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  <m:r>
                                    <a:rPr lang="vi-VN" sz="20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0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vi-VN" sz="2000" b="1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0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vi-VN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96D027-0463-070B-B64C-BF70EAA93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684" y="3899851"/>
                <a:ext cx="4769155" cy="9634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226338-15DF-855A-6CBE-BB98632FE9D2}"/>
                  </a:ext>
                </a:extLst>
              </p:cNvPr>
              <p:cNvSpPr txBox="1"/>
              <p:nvPr/>
            </p:nvSpPr>
            <p:spPr>
              <a:xfrm>
                <a:off x="237787" y="4732840"/>
                <a:ext cx="4769155" cy="1024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vi-V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vi-VN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vi-V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2226338-15DF-855A-6CBE-BB98632FE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787" y="4732840"/>
                <a:ext cx="4769155" cy="10242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6834492-BF7D-2C7C-9934-8C95686C8D79}"/>
              </a:ext>
            </a:extLst>
          </p:cNvPr>
          <p:cNvSpPr txBox="1"/>
          <p:nvPr/>
        </p:nvSpPr>
        <p:spPr>
          <a:xfrm>
            <a:off x="6672500" y="3652648"/>
            <a:ext cx="446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Loss Function</a:t>
            </a:r>
            <a:endParaRPr lang="en-GB" sz="2000" b="1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E93041C-1BC3-24FC-F2E7-1E6F2A4A9200}"/>
              </a:ext>
            </a:extLst>
          </p:cNvPr>
          <p:cNvCxnSpPr>
            <a:cxnSpLocks/>
          </p:cNvCxnSpPr>
          <p:nvPr/>
        </p:nvCxnSpPr>
        <p:spPr>
          <a:xfrm flipH="1">
            <a:off x="2061187" y="3630697"/>
            <a:ext cx="267826" cy="571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06F4C16-3DB3-5DC3-4E27-B574B28D8270}"/>
              </a:ext>
            </a:extLst>
          </p:cNvPr>
          <p:cNvCxnSpPr>
            <a:cxnSpLocks/>
          </p:cNvCxnSpPr>
          <p:nvPr/>
        </p:nvCxnSpPr>
        <p:spPr>
          <a:xfrm flipV="1">
            <a:off x="4656406" y="3863485"/>
            <a:ext cx="2016094" cy="31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311DE9-BFF5-FD2B-B4C1-020114517D51}"/>
                  </a:ext>
                </a:extLst>
              </p:cNvPr>
              <p:cNvSpPr txBox="1"/>
              <p:nvPr/>
            </p:nvSpPr>
            <p:spPr>
              <a:xfrm>
                <a:off x="8704210" y="3367954"/>
                <a:ext cx="3668680" cy="874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</m:ctrlPr>
                      </m:fPr>
                      <m:num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1</m:t>
                        </m:r>
                      </m:num>
                      <m:den>
                        <m:r>
                          <a:rPr kumimoji="0" lang="en-US" sz="3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/>
                            <a:sym typeface="Calibri"/>
                          </a:rPr>
                          <m:t>2</m:t>
                        </m:r>
                      </m:den>
                    </m:f>
                    <m:r>
                      <a:rPr kumimoji="0" lang="en-US" sz="36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(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Observed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- </a:t>
                </a: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Predicted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)</a:t>
                </a:r>
                <a:r>
                  <a:rPr kumimoji="0" lang="en-US" sz="2400" b="0" i="0" u="none" strike="noStrike" kern="0" cap="none" spc="0" normalizeH="0" baseline="30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2 </a:t>
                </a:r>
                <a:endParaRPr lang="en-US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A311DE9-BFF5-FD2B-B4C1-020114517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210" y="3367954"/>
                <a:ext cx="3668680" cy="874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A82353-BE57-313F-361E-41E063185C8A}"/>
                  </a:ext>
                </a:extLst>
              </p:cNvPr>
              <p:cNvSpPr txBox="1"/>
              <p:nvPr/>
            </p:nvSpPr>
            <p:spPr>
              <a:xfrm>
                <a:off x="1590577" y="3836463"/>
                <a:ext cx="5448075" cy="1024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γ</m:t>
                                      </m:r>
                                    </m:e>
                                    <m:sub>
                                      <m:r>
                                        <a:rPr lang="vi-VN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vi-VN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vi-VN" sz="2000" b="1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A82353-BE57-313F-361E-41E063185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577" y="3836463"/>
                <a:ext cx="5448075" cy="10242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70A996-5DEF-CB1C-C60E-D80F79828158}"/>
                  </a:ext>
                </a:extLst>
              </p:cNvPr>
              <p:cNvSpPr txBox="1"/>
              <p:nvPr/>
            </p:nvSpPr>
            <p:spPr>
              <a:xfrm>
                <a:off x="127543" y="5767320"/>
                <a:ext cx="4989641" cy="1024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56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vi-VN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vi-VN" sz="20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vi-VN" sz="2000" b="1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vi-VN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vi-VN" sz="20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E70A996-5DEF-CB1C-C60E-D80F79828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43" y="5767320"/>
                <a:ext cx="4989641" cy="10242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C7D783F3-074E-0D89-BA13-B1752C290638}"/>
              </a:ext>
            </a:extLst>
          </p:cNvPr>
          <p:cNvCxnSpPr>
            <a:cxnSpLocks/>
          </p:cNvCxnSpPr>
          <p:nvPr/>
        </p:nvCxnSpPr>
        <p:spPr>
          <a:xfrm flipV="1">
            <a:off x="4252096" y="2332192"/>
            <a:ext cx="2394109" cy="153129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004315-DBA0-FFE4-0890-D153268E9DFE}"/>
                  </a:ext>
                </a:extLst>
              </p:cNvPr>
              <p:cNvSpPr txBox="1"/>
              <p:nvPr/>
            </p:nvSpPr>
            <p:spPr>
              <a:xfrm>
                <a:off x="5794664" y="4896255"/>
                <a:ext cx="128015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GB" sz="2000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d>
                        <m:dPr>
                          <m:ctrlPr>
                            <a:rPr lang="en-GB" sz="20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GB" sz="2000" b="1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5004315-DBA0-FFE4-0890-D153268E9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64" y="4896255"/>
                <a:ext cx="1280154" cy="400110"/>
              </a:xfrm>
              <a:prstGeom prst="rect">
                <a:avLst/>
              </a:prstGeom>
              <a:blipFill>
                <a:blip r:embed="rId9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02E0E701-195F-F5A8-1B03-1746B94E9AA8}"/>
              </a:ext>
            </a:extLst>
          </p:cNvPr>
          <p:cNvSpPr txBox="1"/>
          <p:nvPr/>
        </p:nvSpPr>
        <p:spPr>
          <a:xfrm>
            <a:off x="6777792" y="4932385"/>
            <a:ext cx="1198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b="1" dirty="0"/>
              <a:t>= 73.3</a:t>
            </a:r>
            <a:endParaRPr lang="en-GB" sz="20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F9642E-AD82-3353-CDA2-A6EC380C0615}"/>
              </a:ext>
            </a:extLst>
          </p:cNvPr>
          <p:cNvCxnSpPr>
            <a:cxnSpLocks/>
          </p:cNvCxnSpPr>
          <p:nvPr/>
        </p:nvCxnSpPr>
        <p:spPr>
          <a:xfrm flipV="1">
            <a:off x="3952398" y="5227049"/>
            <a:ext cx="2037672" cy="866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5046BA-E99F-68C1-9DDC-4C4A4B45AB4D}"/>
                  </a:ext>
                </a:extLst>
              </p:cNvPr>
              <p:cNvSpPr txBox="1"/>
              <p:nvPr/>
            </p:nvSpPr>
            <p:spPr>
              <a:xfrm>
                <a:off x="5548909" y="5723551"/>
                <a:ext cx="4989641" cy="1024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56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73.3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05046BA-E99F-68C1-9DDC-4C4A4B45A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8909" y="5723551"/>
                <a:ext cx="4989641" cy="10242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518CD9-0076-4CA7-C4A3-1E106E3698E2}"/>
              </a:ext>
            </a:extLst>
          </p:cNvPr>
          <p:cNvCxnSpPr/>
          <p:nvPr/>
        </p:nvCxnSpPr>
        <p:spPr>
          <a:xfrm>
            <a:off x="5254174" y="6330594"/>
            <a:ext cx="54428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3" grpId="0"/>
      <p:bldP spid="35" grpId="0"/>
      <p:bldP spid="36" grpId="0"/>
      <p:bldP spid="37" grpId="0"/>
      <p:bldP spid="47" grpId="0"/>
      <p:bldP spid="48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5"/>
          <p:cNvPicPr preferRelativeResize="0"/>
          <p:nvPr/>
        </p:nvPicPr>
        <p:blipFill rotWithShape="1">
          <a:blip r:embed="rId3">
            <a:alphaModFix/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 txBox="1"/>
          <p:nvPr/>
        </p:nvSpPr>
        <p:spPr>
          <a:xfrm>
            <a:off x="1604211" y="735955"/>
            <a:ext cx="1989221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796" y="224679"/>
            <a:ext cx="1138618" cy="628760"/>
          </a:xfrm>
          <a:prstGeom prst="roundRect">
            <a:avLst>
              <a:gd name="adj" fmla="val 12060"/>
            </a:avLst>
          </a:prstGeom>
          <a:noFill/>
          <a:ln>
            <a:noFill/>
          </a:ln>
        </p:spPr>
      </p:pic>
      <p:grpSp>
        <p:nvGrpSpPr>
          <p:cNvPr id="132" name="Google Shape;132;p15"/>
          <p:cNvGrpSpPr/>
          <p:nvPr/>
        </p:nvGrpSpPr>
        <p:grpSpPr>
          <a:xfrm>
            <a:off x="8382000" y="3088105"/>
            <a:ext cx="1812758" cy="1812758"/>
            <a:chOff x="8382000" y="3088105"/>
            <a:chExt cx="1812758" cy="1812758"/>
          </a:xfrm>
        </p:grpSpPr>
        <p:sp>
          <p:nvSpPr>
            <p:cNvPr id="133" name="Google Shape;133;p15"/>
            <p:cNvSpPr/>
            <p:nvPr/>
          </p:nvSpPr>
          <p:spPr>
            <a:xfrm>
              <a:off x="8382000" y="3088105"/>
              <a:ext cx="1812758" cy="1812758"/>
            </a:xfrm>
            <a:prstGeom prst="rect">
              <a:avLst/>
            </a:prstGeom>
            <a:solidFill>
              <a:schemeClr val="dk1">
                <a:alpha val="4392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4" name="Google Shape;134;p15" descr="Text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594688" y="3300793"/>
              <a:ext cx="1387382" cy="13873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phan 1"/>
          <p:cNvGrpSpPr/>
          <p:nvPr/>
        </p:nvGrpSpPr>
        <p:grpSpPr>
          <a:xfrm>
            <a:off x="6384758" y="1090863"/>
            <a:ext cx="1812758" cy="1812758"/>
            <a:chOff x="6384758" y="1090863"/>
            <a:chExt cx="1812758" cy="1812758"/>
          </a:xfrm>
        </p:grpSpPr>
        <p:sp>
          <p:nvSpPr>
            <p:cNvPr id="136" name="Google Shape;136;p15"/>
            <p:cNvSpPr/>
            <p:nvPr/>
          </p:nvSpPr>
          <p:spPr>
            <a:xfrm>
              <a:off x="6384758" y="1090863"/>
              <a:ext cx="1812758" cy="1812758"/>
            </a:xfrm>
            <a:prstGeom prst="rect">
              <a:avLst/>
            </a:prstGeom>
            <a:solidFill>
              <a:srgbClr val="548135">
                <a:alpha val="4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7" name="Google Shape;137;p15" descr="Icon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597446" y="1303551"/>
              <a:ext cx="1387382" cy="13873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15"/>
          <p:cNvGrpSpPr/>
          <p:nvPr/>
        </p:nvGrpSpPr>
        <p:grpSpPr>
          <a:xfrm>
            <a:off x="6384758" y="3088105"/>
            <a:ext cx="1812758" cy="1812758"/>
            <a:chOff x="6384758" y="3088105"/>
            <a:chExt cx="1812758" cy="1812758"/>
          </a:xfrm>
        </p:grpSpPr>
        <p:sp>
          <p:nvSpPr>
            <p:cNvPr id="139" name="Google Shape;139;p15"/>
            <p:cNvSpPr/>
            <p:nvPr/>
          </p:nvSpPr>
          <p:spPr>
            <a:xfrm>
              <a:off x="6384758" y="3088105"/>
              <a:ext cx="1812758" cy="1812758"/>
            </a:xfrm>
            <a:prstGeom prst="rect">
              <a:avLst/>
            </a:prstGeom>
            <a:solidFill>
              <a:schemeClr val="dk1">
                <a:alpha val="4392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0" name="Google Shape;140;p15" descr="Icon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597446" y="3300793"/>
              <a:ext cx="1387382" cy="13873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1" name="Google Shape;141;p15"/>
          <p:cNvGrpSpPr/>
          <p:nvPr/>
        </p:nvGrpSpPr>
        <p:grpSpPr>
          <a:xfrm>
            <a:off x="8382000" y="1090863"/>
            <a:ext cx="1812758" cy="1812758"/>
            <a:chOff x="8382000" y="1090863"/>
            <a:chExt cx="1812758" cy="1812758"/>
          </a:xfrm>
        </p:grpSpPr>
        <p:sp>
          <p:nvSpPr>
            <p:cNvPr id="142" name="Google Shape;142;p15"/>
            <p:cNvSpPr/>
            <p:nvPr/>
          </p:nvSpPr>
          <p:spPr>
            <a:xfrm>
              <a:off x="8382000" y="1090863"/>
              <a:ext cx="1812758" cy="1812758"/>
            </a:xfrm>
            <a:prstGeom prst="rect">
              <a:avLst/>
            </a:prstGeom>
            <a:solidFill>
              <a:schemeClr val="dk1">
                <a:alpha val="4392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3" name="Google Shape;143;p15" descr="Icon&#10;&#10;Description automatically generate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8594688" y="1303551"/>
              <a:ext cx="1387382" cy="13873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F2C00F-A028-4A10-2807-43EE0BC06FDC}"/>
                  </a:ext>
                </a:extLst>
              </p:cNvPr>
              <p:cNvSpPr txBox="1"/>
              <p:nvPr/>
            </p:nvSpPr>
            <p:spPr>
              <a:xfrm>
                <a:off x="231321" y="490369"/>
                <a:ext cx="4989641" cy="1024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pt-BR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vi-VN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pt-BR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56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vi-VN" sz="2000" b="0" i="1" smtClean="0">
                                      <a:latin typeface="Cambria Math" panose="02040503050406030204" pitchFamily="18" charset="0"/>
                                    </a:rPr>
                                    <m:t>73.3</m:t>
                                  </m:r>
                                  <m:r>
                                    <a:rPr lang="vi-VN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EF2C00F-A028-4A10-2807-43EE0BC06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21" y="490369"/>
                <a:ext cx="4989641" cy="10242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DA449-F902-552E-236E-8E45028423F3}"/>
                  </a:ext>
                </a:extLst>
              </p:cNvPr>
              <p:cNvSpPr txBox="1"/>
              <p:nvPr/>
            </p:nvSpPr>
            <p:spPr>
              <a:xfrm>
                <a:off x="4969788" y="714404"/>
                <a:ext cx="4989641" cy="576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</a:rPr>
                        <m:t>𝑎𝑟𝑔𝑚𝑖𝑛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(−17.3−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7EDA449-F902-552E-236E-8E4502842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788" y="714404"/>
                <a:ext cx="4989641" cy="5761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4C4F45-0229-A89A-D66B-AD821BDB7A11}"/>
                  </a:ext>
                </a:extLst>
              </p:cNvPr>
              <p:cNvSpPr txBox="1"/>
              <p:nvPr/>
            </p:nvSpPr>
            <p:spPr>
              <a:xfrm>
                <a:off x="-618978" y="3208103"/>
                <a:ext cx="4989641" cy="632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den>
                          </m:f>
                          <m:f>
                            <m:f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(−17.3−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74C4F45-0229-A89A-D66B-AD821BDB7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18978" y="3208103"/>
                <a:ext cx="4989641" cy="6325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AEA9AF-B7E7-8AFE-419E-771E0C98DCB5}"/>
                  </a:ext>
                </a:extLst>
              </p:cNvPr>
              <p:cNvSpPr txBox="1"/>
              <p:nvPr/>
            </p:nvSpPr>
            <p:spPr>
              <a:xfrm>
                <a:off x="1725339" y="3285071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17.3+</m:t>
                      </m:r>
                      <m:r>
                        <m:rPr>
                          <m:sty m:val="p"/>
                        </m:rPr>
                        <a:rPr lang="el-G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6AEA9AF-B7E7-8AFE-419E-771E0C98D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339" y="3285071"/>
                <a:ext cx="6096000" cy="400110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39D4C8-4838-68F6-8E79-D1F24869210C}"/>
                  </a:ext>
                </a:extLst>
              </p:cNvPr>
              <p:cNvSpPr txBox="1"/>
              <p:nvPr/>
            </p:nvSpPr>
            <p:spPr>
              <a:xfrm>
                <a:off x="4370661" y="3285071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=−17.3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39D4C8-4838-68F6-8E79-D1F248692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661" y="3285071"/>
                <a:ext cx="6096000" cy="400110"/>
              </a:xfrm>
              <a:prstGeom prst="rect">
                <a:avLst/>
              </a:prstGeom>
              <a:blipFill>
                <a:blip r:embed="rId6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2F2C02-7700-3E89-423E-443164B5AAC0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1725339" y="1426588"/>
            <a:ext cx="5693322" cy="18584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2FE2-28A3-2A07-D422-3DDD412AA811}"/>
                  </a:ext>
                </a:extLst>
              </p:cNvPr>
              <p:cNvSpPr txBox="1"/>
              <p:nvPr/>
            </p:nvSpPr>
            <p:spPr>
              <a:xfrm>
                <a:off x="264444" y="4647010"/>
                <a:ext cx="4989641" cy="632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vi-V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a:rPr lang="pt-BR" sz="20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vi-VN" sz="2000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den>
                          </m:f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pt-BR" sz="20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(−17.3−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vi-VN" sz="20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pt-BR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vi-V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(−17.3−</m:t>
                          </m:r>
                          <m:r>
                            <m:rPr>
                              <m:sty m:val="p"/>
                            </m:rPr>
                            <a:rPr lang="el-G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  <m:r>
                            <a:rPr lang="vi-VN" sz="20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GB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000" b="0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6E2FE2-28A3-2A07-D422-3DDD412AA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44" y="4647010"/>
                <a:ext cx="4989641" cy="6325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4D1A8-0BC4-454B-9A15-CD593C9F42FC}"/>
                  </a:ext>
                </a:extLst>
              </p:cNvPr>
              <p:cNvSpPr txBox="1"/>
              <p:nvPr/>
            </p:nvSpPr>
            <p:spPr>
              <a:xfrm>
                <a:off x="5795759" y="4712695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vi-VN" sz="2000" dirty="0">
                    <a:ea typeface="Cambria Math" panose="02040503050406030204" pitchFamily="18" charset="0"/>
                  </a:rPr>
                  <a:t>-14.7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−2.7+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vi-V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BF4D1A8-0BC4-454B-9A15-CD593C9F4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759" y="4712695"/>
                <a:ext cx="6096000" cy="400110"/>
              </a:xfrm>
              <a:prstGeom prst="rect">
                <a:avLst/>
              </a:prstGeom>
              <a:blipFill>
                <a:blip r:embed="rId8"/>
                <a:stretch>
                  <a:fillRect l="-1100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FDBBA3-56AF-FE57-A5FD-940B690FF7EF}"/>
                  </a:ext>
                </a:extLst>
              </p:cNvPr>
              <p:cNvSpPr txBox="1"/>
              <p:nvPr/>
            </p:nvSpPr>
            <p:spPr>
              <a:xfrm>
                <a:off x="6811406" y="4655408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r>
                        <a:rPr lang="vi-V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=8.7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DFDBBA3-56AF-FE57-A5FD-940B690FF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406" y="4655408"/>
                <a:ext cx="6096000" cy="400110"/>
              </a:xfrm>
              <a:prstGeom prst="rect">
                <a:avLst/>
              </a:prstGeom>
              <a:blipFill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3AA83AF-C861-06BA-9F9B-5F1C66A98C34}"/>
              </a:ext>
            </a:extLst>
          </p:cNvPr>
          <p:cNvCxnSpPr/>
          <p:nvPr/>
        </p:nvCxnSpPr>
        <p:spPr>
          <a:xfrm>
            <a:off x="3340968" y="3429000"/>
            <a:ext cx="54428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72E7AB-54D1-E52A-1209-6B624746AA7E}"/>
              </a:ext>
            </a:extLst>
          </p:cNvPr>
          <p:cNvCxnSpPr/>
          <p:nvPr/>
        </p:nvCxnSpPr>
        <p:spPr>
          <a:xfrm>
            <a:off x="5971698" y="3570982"/>
            <a:ext cx="54428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AB78E9-2095-3AC4-E19B-1EA0BA797736}"/>
              </a:ext>
            </a:extLst>
          </p:cNvPr>
          <p:cNvCxnSpPr/>
          <p:nvPr/>
        </p:nvCxnSpPr>
        <p:spPr>
          <a:xfrm>
            <a:off x="5254085" y="4963282"/>
            <a:ext cx="54428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200FF1-BC5D-AECF-39EB-4736CFB273F6}"/>
              </a:ext>
            </a:extLst>
          </p:cNvPr>
          <p:cNvCxnSpPr/>
          <p:nvPr/>
        </p:nvCxnSpPr>
        <p:spPr>
          <a:xfrm>
            <a:off x="8571616" y="4912750"/>
            <a:ext cx="544286" cy="0"/>
          </a:xfrm>
          <a:prstGeom prst="straightConnector1">
            <a:avLst/>
          </a:prstGeom>
          <a:ln w="57150">
            <a:solidFill>
              <a:srgbClr val="CC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72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8" grpId="0"/>
      <p:bldP spid="9" grpId="0"/>
      <p:bldP spid="12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474" y="565784"/>
            <a:ext cx="4609587" cy="169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61"/>
          <p:cNvSpPr txBox="1"/>
          <p:nvPr/>
        </p:nvSpPr>
        <p:spPr>
          <a:xfrm>
            <a:off x="2461847" y="1034804"/>
            <a:ext cx="971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0.1 x</a:t>
            </a:r>
            <a:endParaRPr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84" name="Google Shape;1184;p61"/>
          <p:cNvGraphicFramePr/>
          <p:nvPr>
            <p:extLst>
              <p:ext uri="{D42A27DB-BD31-4B8C-83A1-F6EECF244321}">
                <p14:modId xmlns:p14="http://schemas.microsoft.com/office/powerpoint/2010/main" val="4249422538"/>
              </p:ext>
            </p:extLst>
          </p:nvPr>
        </p:nvGraphicFramePr>
        <p:xfrm>
          <a:off x="284650" y="4407350"/>
          <a:ext cx="4168100" cy="2103025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042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0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1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Height (m)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Favorite Color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Gender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(kg)</a:t>
                      </a:r>
                      <a:endParaRPr sz="18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Male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1.6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Green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76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1.5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Blue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Female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56</a:t>
                      </a:r>
                      <a:endParaRPr sz="18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85" name="Google Shape;118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50" y="3102685"/>
            <a:ext cx="5567510" cy="12149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61"/>
          <p:cNvSpPr txBox="1"/>
          <p:nvPr/>
        </p:nvSpPr>
        <p:spPr>
          <a:xfrm>
            <a:off x="6253414" y="4907139"/>
            <a:ext cx="43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vi-VN" sz="24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.3 + 0.1 x 8.7 = 74.2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61"/>
          <p:cNvSpPr txBox="1"/>
          <p:nvPr/>
        </p:nvSpPr>
        <p:spPr>
          <a:xfrm>
            <a:off x="6241368" y="5486075"/>
            <a:ext cx="43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vi-VN" sz="24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.3 + 0.1 x 8.7 = 74.2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61"/>
          <p:cNvSpPr txBox="1"/>
          <p:nvPr/>
        </p:nvSpPr>
        <p:spPr>
          <a:xfrm>
            <a:off x="6241368" y="6065011"/>
            <a:ext cx="4381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vi-VN" sz="2400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.3 + 0.1 x -17.3 = 71.6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47E830-BD89-58F4-EE7E-253A7B346F13}"/>
              </a:ext>
            </a:extLst>
          </p:cNvPr>
          <p:cNvCxnSpPr>
            <a:cxnSpLocks/>
          </p:cNvCxnSpPr>
          <p:nvPr/>
        </p:nvCxnSpPr>
        <p:spPr>
          <a:xfrm flipH="1" flipV="1">
            <a:off x="1969477" y="1527216"/>
            <a:ext cx="710420" cy="1690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" name="Connector: Curved 4">
            <a:extLst>
              <a:ext uri="{FF2B5EF4-FFF2-40B4-BE49-F238E27FC236}">
                <a16:creationId xmlns:a16="http://schemas.microsoft.com/office/drawing/2014/main" id="{75B6EC09-36AC-B7AB-0209-1F0B9F20015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69927" y="2030392"/>
            <a:ext cx="1535367" cy="915426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Google Shape;1199;p63">
            <a:extLst>
              <a:ext uri="{FF2B5EF4-FFF2-40B4-BE49-F238E27FC236}">
                <a16:creationId xmlns:a16="http://schemas.microsoft.com/office/drawing/2014/main" id="{50FEFF03-464F-1D48-B9C0-D14AEEADAD1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3082" y="373716"/>
            <a:ext cx="6827192" cy="348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3" grpId="0"/>
      <p:bldP spid="1186" grpId="0"/>
      <p:bldP spid="1187" grpId="0"/>
      <p:bldP spid="118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6382"/>
            <a:ext cx="12192000" cy="430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65"/>
          <p:cNvSpPr txBox="1"/>
          <p:nvPr/>
        </p:nvSpPr>
        <p:spPr>
          <a:xfrm>
            <a:off x="-522135" y="36150"/>
            <a:ext cx="372291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endParaRPr sz="2800" b="1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365D85-4C25-86E3-9A21-0912A47D903B}"/>
                  </a:ext>
                </a:extLst>
              </p:cNvPr>
              <p:cNvSpPr txBox="1"/>
              <p:nvPr/>
            </p:nvSpPr>
            <p:spPr>
              <a:xfrm>
                <a:off x="443513" y="648576"/>
                <a:ext cx="8786191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Data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US" sz="24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𝑦𝑖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 differentiable Loss Function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L(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sz="2400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,F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2365D85-4C25-86E3-9A21-0912A47D9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513" y="648576"/>
                <a:ext cx="8786191" cy="462947"/>
              </a:xfrm>
              <a:prstGeom prst="rect">
                <a:avLst/>
              </a:prstGeom>
              <a:blipFill>
                <a:blip r:embed="rId3"/>
                <a:stretch>
                  <a:fillRect l="-1110" t="-11842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5CCC9D4-8C46-C9BA-301D-1A1A9F49B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28" y="1177605"/>
            <a:ext cx="9862057" cy="1365320"/>
          </a:xfrm>
          <a:prstGeom prst="rect">
            <a:avLst/>
          </a:prstGeom>
        </p:spPr>
      </p:pic>
      <p:sp>
        <p:nvSpPr>
          <p:cNvPr id="13" name="Google Shape;1102;p55">
            <a:extLst>
              <a:ext uri="{FF2B5EF4-FFF2-40B4-BE49-F238E27FC236}">
                <a16:creationId xmlns:a16="http://schemas.microsoft.com/office/drawing/2014/main" id="{BDB52330-DC77-D2DA-C030-2ED1FE8F0B5E}"/>
              </a:ext>
            </a:extLst>
          </p:cNvPr>
          <p:cNvSpPr txBox="1"/>
          <p:nvPr/>
        </p:nvSpPr>
        <p:spPr>
          <a:xfrm>
            <a:off x="707115" y="1950684"/>
            <a:ext cx="6186054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latin typeface="Calibri"/>
                <a:ea typeface="Calibri"/>
                <a:cs typeface="Calibri"/>
                <a:sym typeface="Calibri"/>
              </a:rPr>
              <a:t>Step 2: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for m = 1 to M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101;p55">
            <a:extLst>
              <a:ext uri="{FF2B5EF4-FFF2-40B4-BE49-F238E27FC236}">
                <a16:creationId xmlns:a16="http://schemas.microsoft.com/office/drawing/2014/main" id="{6BC542C2-7837-7B85-B308-C5C9D3CAE7F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867" y="2542925"/>
            <a:ext cx="7755481" cy="10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148;p58">
            <a:extLst>
              <a:ext uri="{FF2B5EF4-FFF2-40B4-BE49-F238E27FC236}">
                <a16:creationId xmlns:a16="http://schemas.microsoft.com/office/drawing/2014/main" id="{2E7714F0-2AF8-A905-E704-97B58721D89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043" y="4894777"/>
            <a:ext cx="6781323" cy="121498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115;p56">
            <a:extLst>
              <a:ext uri="{FF2B5EF4-FFF2-40B4-BE49-F238E27FC236}">
                <a16:creationId xmlns:a16="http://schemas.microsoft.com/office/drawing/2014/main" id="{4BB91451-1447-E503-304A-277DE00792B8}"/>
              </a:ext>
            </a:extLst>
          </p:cNvPr>
          <p:cNvSpPr txBox="1"/>
          <p:nvPr/>
        </p:nvSpPr>
        <p:spPr>
          <a:xfrm>
            <a:off x="965313" y="3768589"/>
            <a:ext cx="8396464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(B)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Fit a regression tree to the r</a:t>
            </a:r>
            <a:r>
              <a:rPr lang="en-US" sz="2800" baseline="-25000" dirty="0"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 values and create terminal regions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800" baseline="-25000" dirty="0" err="1">
                <a:latin typeface="Calibri"/>
                <a:ea typeface="Calibri"/>
                <a:cs typeface="Calibri"/>
                <a:sym typeface="Calibri"/>
              </a:rPr>
              <a:t>jm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, for j= 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en-US" sz="2800" dirty="0" err="1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2800" baseline="-25000" dirty="0" err="1">
                <a:latin typeface="Calibri"/>
                <a:ea typeface="Calibri"/>
                <a:cs typeface="Calibri"/>
                <a:sym typeface="Calibri"/>
              </a:rPr>
              <a:t>m</a:t>
            </a:r>
            <a:endParaRPr sz="28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Google Shape;1185;p61">
            <a:extLst>
              <a:ext uri="{FF2B5EF4-FFF2-40B4-BE49-F238E27FC236}">
                <a16:creationId xmlns:a16="http://schemas.microsoft.com/office/drawing/2014/main" id="{D9820617-2B30-174D-A03D-607125877EE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8928" y="5680395"/>
            <a:ext cx="5764241" cy="1398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2" grpId="0"/>
      <p:bldP spid="11" grpId="0"/>
      <p:bldP spid="13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24" name="Google Shape;1224;p66"/>
          <p:cNvGraphicFramePr/>
          <p:nvPr/>
        </p:nvGraphicFramePr>
        <p:xfrm>
          <a:off x="952500" y="2095500"/>
          <a:ext cx="4695700" cy="4023150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17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Likes Popcorn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Favorite Color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Loves Troll 2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87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19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red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25" name="Google Shape;122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8400" y="3680399"/>
            <a:ext cx="3781550" cy="11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31" name="Google Shape;1231;p67"/>
          <p:cNvGraphicFramePr/>
          <p:nvPr>
            <p:extLst>
              <p:ext uri="{D42A27DB-BD31-4B8C-83A1-F6EECF244321}">
                <p14:modId xmlns:p14="http://schemas.microsoft.com/office/powerpoint/2010/main" val="683575322"/>
              </p:ext>
            </p:extLst>
          </p:nvPr>
        </p:nvGraphicFramePr>
        <p:xfrm>
          <a:off x="952500" y="2095500"/>
          <a:ext cx="4695700" cy="4023150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173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Likes Popcorn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Favorite Color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Loves Troll 2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87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19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red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Yes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32" name="Google Shape;1232;p67"/>
          <p:cNvSpPr txBox="1"/>
          <p:nvPr/>
        </p:nvSpPr>
        <p:spPr>
          <a:xfrm>
            <a:off x="971550" y="569850"/>
            <a:ext cx="198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log (4/2)=0.7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67"/>
          <p:cNvSpPr txBox="1"/>
          <p:nvPr/>
        </p:nvSpPr>
        <p:spPr>
          <a:xfrm>
            <a:off x="971550" y="1123950"/>
            <a:ext cx="489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Probability of Loving Troll 2 = 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4" name="Google Shape;1234;p67"/>
          <p:cNvCxnSpPr/>
          <p:nvPr/>
        </p:nvCxnSpPr>
        <p:spPr>
          <a:xfrm>
            <a:off x="7467600" y="1847850"/>
            <a:ext cx="0" cy="37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5" name="Google Shape;1235;p67"/>
          <p:cNvCxnSpPr/>
          <p:nvPr/>
        </p:nvCxnSpPr>
        <p:spPr>
          <a:xfrm>
            <a:off x="7467600" y="5619750"/>
            <a:ext cx="39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6" name="Google Shape;1236;p67"/>
          <p:cNvCxnSpPr/>
          <p:nvPr/>
        </p:nvCxnSpPr>
        <p:spPr>
          <a:xfrm>
            <a:off x="8524875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7" name="Google Shape;1237;p67"/>
          <p:cNvCxnSpPr/>
          <p:nvPr/>
        </p:nvCxnSpPr>
        <p:spPr>
          <a:xfrm>
            <a:off x="10401300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8" name="Google Shape;1238;p67"/>
          <p:cNvCxnSpPr/>
          <p:nvPr/>
        </p:nvCxnSpPr>
        <p:spPr>
          <a:xfrm>
            <a:off x="7378625" y="247650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9" name="Google Shape;1239;p67"/>
          <p:cNvCxnSpPr/>
          <p:nvPr/>
        </p:nvCxnSpPr>
        <p:spPr>
          <a:xfrm>
            <a:off x="7378625" y="514335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0" name="Google Shape;1240;p67"/>
          <p:cNvCxnSpPr/>
          <p:nvPr/>
        </p:nvCxnSpPr>
        <p:spPr>
          <a:xfrm>
            <a:off x="7473875" y="3333750"/>
            <a:ext cx="36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41" name="Google Shape;1241;p67"/>
          <p:cNvSpPr txBox="1"/>
          <p:nvPr/>
        </p:nvSpPr>
        <p:spPr>
          <a:xfrm>
            <a:off x="7915275" y="5892725"/>
            <a:ext cx="121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Doesn’t 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67"/>
          <p:cNvSpPr txBox="1"/>
          <p:nvPr/>
        </p:nvSpPr>
        <p:spPr>
          <a:xfrm>
            <a:off x="9791700" y="5987975"/>
            <a:ext cx="12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67"/>
          <p:cNvSpPr txBox="1"/>
          <p:nvPr/>
        </p:nvSpPr>
        <p:spPr>
          <a:xfrm>
            <a:off x="7086600" y="486630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4" name="Google Shape;1244;p67"/>
          <p:cNvSpPr txBox="1"/>
          <p:nvPr/>
        </p:nvSpPr>
        <p:spPr>
          <a:xfrm>
            <a:off x="7086600" y="219945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5" name="Google Shape;1245;p67"/>
          <p:cNvSpPr/>
          <p:nvPr/>
        </p:nvSpPr>
        <p:spPr>
          <a:xfrm>
            <a:off x="1057275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67"/>
          <p:cNvSpPr/>
          <p:nvPr/>
        </p:nvSpPr>
        <p:spPr>
          <a:xfrm>
            <a:off x="992505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67"/>
          <p:cNvSpPr/>
          <p:nvPr/>
        </p:nvSpPr>
        <p:spPr>
          <a:xfrm>
            <a:off x="1089660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67"/>
          <p:cNvSpPr/>
          <p:nvPr/>
        </p:nvSpPr>
        <p:spPr>
          <a:xfrm>
            <a:off x="1024890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67"/>
          <p:cNvSpPr/>
          <p:nvPr/>
        </p:nvSpPr>
        <p:spPr>
          <a:xfrm>
            <a:off x="8286750" y="5018700"/>
            <a:ext cx="209700" cy="2097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67"/>
          <p:cNvSpPr/>
          <p:nvPr/>
        </p:nvSpPr>
        <p:spPr>
          <a:xfrm>
            <a:off x="8534400" y="5018700"/>
            <a:ext cx="209700" cy="2097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67"/>
          <p:cNvSpPr txBox="1"/>
          <p:nvPr/>
        </p:nvSpPr>
        <p:spPr>
          <a:xfrm>
            <a:off x="9158288" y="561975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Troll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57" name="Google Shape;1257;p68"/>
          <p:cNvGraphicFramePr/>
          <p:nvPr/>
        </p:nvGraphicFramePr>
        <p:xfrm>
          <a:off x="952500" y="2095500"/>
          <a:ext cx="6000625" cy="4023150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20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0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0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Likes Popcorn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Favorite Color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Loves Troll 2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Residual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0.3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87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0.3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-0.7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19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red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-0.7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0.3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0.3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58" name="Google Shape;1258;p68"/>
          <p:cNvSpPr txBox="1"/>
          <p:nvPr/>
        </p:nvSpPr>
        <p:spPr>
          <a:xfrm>
            <a:off x="971550" y="569850"/>
            <a:ext cx="198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log (4/2)=0.7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68"/>
          <p:cNvSpPr txBox="1"/>
          <p:nvPr/>
        </p:nvSpPr>
        <p:spPr>
          <a:xfrm>
            <a:off x="971550" y="1123950"/>
            <a:ext cx="4896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Probability of Loving Troll 2 = 0.7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0" name="Google Shape;1260;p68"/>
          <p:cNvCxnSpPr/>
          <p:nvPr/>
        </p:nvCxnSpPr>
        <p:spPr>
          <a:xfrm>
            <a:off x="7467600" y="1847850"/>
            <a:ext cx="0" cy="37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1" name="Google Shape;1261;p68"/>
          <p:cNvCxnSpPr/>
          <p:nvPr/>
        </p:nvCxnSpPr>
        <p:spPr>
          <a:xfrm>
            <a:off x="7467600" y="5619750"/>
            <a:ext cx="39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68"/>
          <p:cNvCxnSpPr/>
          <p:nvPr/>
        </p:nvCxnSpPr>
        <p:spPr>
          <a:xfrm>
            <a:off x="8524875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3" name="Google Shape;1263;p68"/>
          <p:cNvCxnSpPr/>
          <p:nvPr/>
        </p:nvCxnSpPr>
        <p:spPr>
          <a:xfrm>
            <a:off x="10401300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4" name="Google Shape;1264;p68"/>
          <p:cNvCxnSpPr/>
          <p:nvPr/>
        </p:nvCxnSpPr>
        <p:spPr>
          <a:xfrm>
            <a:off x="7378625" y="247650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5" name="Google Shape;1265;p68"/>
          <p:cNvCxnSpPr/>
          <p:nvPr/>
        </p:nvCxnSpPr>
        <p:spPr>
          <a:xfrm>
            <a:off x="7378625" y="514335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6" name="Google Shape;1266;p68"/>
          <p:cNvCxnSpPr/>
          <p:nvPr/>
        </p:nvCxnSpPr>
        <p:spPr>
          <a:xfrm>
            <a:off x="7473875" y="3333750"/>
            <a:ext cx="36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67" name="Google Shape;1267;p68"/>
          <p:cNvSpPr txBox="1"/>
          <p:nvPr/>
        </p:nvSpPr>
        <p:spPr>
          <a:xfrm>
            <a:off x="7915275" y="5892725"/>
            <a:ext cx="121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Doesn’t 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68"/>
          <p:cNvSpPr txBox="1"/>
          <p:nvPr/>
        </p:nvSpPr>
        <p:spPr>
          <a:xfrm>
            <a:off x="9791700" y="5987975"/>
            <a:ext cx="12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68"/>
          <p:cNvSpPr txBox="1"/>
          <p:nvPr/>
        </p:nvSpPr>
        <p:spPr>
          <a:xfrm>
            <a:off x="7086600" y="486630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0" name="Google Shape;1270;p68"/>
          <p:cNvSpPr txBox="1"/>
          <p:nvPr/>
        </p:nvSpPr>
        <p:spPr>
          <a:xfrm>
            <a:off x="7086600" y="219945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1" name="Google Shape;1271;p68"/>
          <p:cNvSpPr/>
          <p:nvPr/>
        </p:nvSpPr>
        <p:spPr>
          <a:xfrm>
            <a:off x="1057275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68"/>
          <p:cNvSpPr/>
          <p:nvPr/>
        </p:nvSpPr>
        <p:spPr>
          <a:xfrm>
            <a:off x="992505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68"/>
          <p:cNvSpPr/>
          <p:nvPr/>
        </p:nvSpPr>
        <p:spPr>
          <a:xfrm>
            <a:off x="1089660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68"/>
          <p:cNvSpPr/>
          <p:nvPr/>
        </p:nvSpPr>
        <p:spPr>
          <a:xfrm>
            <a:off x="1024890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68"/>
          <p:cNvSpPr/>
          <p:nvPr/>
        </p:nvSpPr>
        <p:spPr>
          <a:xfrm>
            <a:off x="8286750" y="5018700"/>
            <a:ext cx="209700" cy="2097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68"/>
          <p:cNvSpPr/>
          <p:nvPr/>
        </p:nvSpPr>
        <p:spPr>
          <a:xfrm>
            <a:off x="8534400" y="5018700"/>
            <a:ext cx="209700" cy="209700"/>
          </a:xfrm>
          <a:prstGeom prst="ellipse">
            <a:avLst/>
          </a:pr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68"/>
          <p:cNvSpPr txBox="1"/>
          <p:nvPr/>
        </p:nvSpPr>
        <p:spPr>
          <a:xfrm>
            <a:off x="9158288" y="561975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Troll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68"/>
          <p:cNvSpPr txBox="1"/>
          <p:nvPr/>
        </p:nvSpPr>
        <p:spPr>
          <a:xfrm>
            <a:off x="6858000" y="609600"/>
            <a:ext cx="4591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Residual = Observed - Predicted</a:t>
            </a:r>
            <a:endParaRPr sz="24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68"/>
          <p:cNvSpPr txBox="1"/>
          <p:nvPr/>
        </p:nvSpPr>
        <p:spPr>
          <a:xfrm>
            <a:off x="10691700" y="3025950"/>
            <a:ext cx="121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Probability of Loving Troll 2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FEEBB-A5AF-4097-BC34-4D0B44AE129E}"/>
              </a:ext>
            </a:extLst>
          </p:cNvPr>
          <p:cNvSpPr txBox="1"/>
          <p:nvPr/>
        </p:nvSpPr>
        <p:spPr>
          <a:xfrm>
            <a:off x="947057" y="302052"/>
            <a:ext cx="791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Log(likelihood of the Observed Data given the Prediction)</a:t>
            </a:r>
          </a:p>
        </p:txBody>
      </p:sp>
      <p:pic>
        <p:nvPicPr>
          <p:cNvPr id="3" name="Google Shape;1286;p69">
            <a:extLst>
              <a:ext uri="{FF2B5EF4-FFF2-40B4-BE49-F238E27FC236}">
                <a16:creationId xmlns:a16="http://schemas.microsoft.com/office/drawing/2014/main" id="{5EDF557D-71AC-4D58-A8E3-29F896973B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06" t="9695" r="56732" b="70614"/>
          <a:stretch/>
        </p:blipFill>
        <p:spPr>
          <a:xfrm>
            <a:off x="609599" y="959871"/>
            <a:ext cx="4305301" cy="10348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1A90B-0528-48E2-8014-FC8FFEBFF846}"/>
              </a:ext>
            </a:extLst>
          </p:cNvPr>
          <p:cNvSpPr txBox="1"/>
          <p:nvPr/>
        </p:nvSpPr>
        <p:spPr>
          <a:xfrm>
            <a:off x="4914900" y="1246440"/>
            <a:ext cx="49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1 x log(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(1-1) x log(1-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5" name="Google Shape;1234;p67">
            <a:extLst>
              <a:ext uri="{FF2B5EF4-FFF2-40B4-BE49-F238E27FC236}">
                <a16:creationId xmlns:a16="http://schemas.microsoft.com/office/drawing/2014/main" id="{D9E34B7D-548D-4A84-8885-3D4F1D12C943}"/>
              </a:ext>
            </a:extLst>
          </p:cNvPr>
          <p:cNvCxnSpPr/>
          <p:nvPr/>
        </p:nvCxnSpPr>
        <p:spPr>
          <a:xfrm>
            <a:off x="7467600" y="1847850"/>
            <a:ext cx="0" cy="37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235;p67">
            <a:extLst>
              <a:ext uri="{FF2B5EF4-FFF2-40B4-BE49-F238E27FC236}">
                <a16:creationId xmlns:a16="http://schemas.microsoft.com/office/drawing/2014/main" id="{6984408F-B438-40CF-9B19-FE87A731A46D}"/>
              </a:ext>
            </a:extLst>
          </p:cNvPr>
          <p:cNvCxnSpPr/>
          <p:nvPr/>
        </p:nvCxnSpPr>
        <p:spPr>
          <a:xfrm>
            <a:off x="7467600" y="5619750"/>
            <a:ext cx="39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236;p67">
            <a:extLst>
              <a:ext uri="{FF2B5EF4-FFF2-40B4-BE49-F238E27FC236}">
                <a16:creationId xmlns:a16="http://schemas.microsoft.com/office/drawing/2014/main" id="{E18C9CAA-41AC-47DB-9732-E2956E02F395}"/>
              </a:ext>
            </a:extLst>
          </p:cNvPr>
          <p:cNvCxnSpPr/>
          <p:nvPr/>
        </p:nvCxnSpPr>
        <p:spPr>
          <a:xfrm>
            <a:off x="8524875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237;p67">
            <a:extLst>
              <a:ext uri="{FF2B5EF4-FFF2-40B4-BE49-F238E27FC236}">
                <a16:creationId xmlns:a16="http://schemas.microsoft.com/office/drawing/2014/main" id="{CA4EF2A7-D8E3-438D-91A8-DB88B0042F8B}"/>
              </a:ext>
            </a:extLst>
          </p:cNvPr>
          <p:cNvCxnSpPr/>
          <p:nvPr/>
        </p:nvCxnSpPr>
        <p:spPr>
          <a:xfrm>
            <a:off x="10401300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238;p67">
            <a:extLst>
              <a:ext uri="{FF2B5EF4-FFF2-40B4-BE49-F238E27FC236}">
                <a16:creationId xmlns:a16="http://schemas.microsoft.com/office/drawing/2014/main" id="{7C75913D-FB5F-496C-835E-2AFBAAAC9DEF}"/>
              </a:ext>
            </a:extLst>
          </p:cNvPr>
          <p:cNvCxnSpPr/>
          <p:nvPr/>
        </p:nvCxnSpPr>
        <p:spPr>
          <a:xfrm>
            <a:off x="7378625" y="247650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239;p67">
            <a:extLst>
              <a:ext uri="{FF2B5EF4-FFF2-40B4-BE49-F238E27FC236}">
                <a16:creationId xmlns:a16="http://schemas.microsoft.com/office/drawing/2014/main" id="{EC733283-1821-419E-80E8-E77474B87BC8}"/>
              </a:ext>
            </a:extLst>
          </p:cNvPr>
          <p:cNvCxnSpPr/>
          <p:nvPr/>
        </p:nvCxnSpPr>
        <p:spPr>
          <a:xfrm>
            <a:off x="7378625" y="514335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240;p67">
            <a:extLst>
              <a:ext uri="{FF2B5EF4-FFF2-40B4-BE49-F238E27FC236}">
                <a16:creationId xmlns:a16="http://schemas.microsoft.com/office/drawing/2014/main" id="{55190328-6F65-492E-B326-C41E08D5B57E}"/>
              </a:ext>
            </a:extLst>
          </p:cNvPr>
          <p:cNvCxnSpPr/>
          <p:nvPr/>
        </p:nvCxnSpPr>
        <p:spPr>
          <a:xfrm>
            <a:off x="7473875" y="3333750"/>
            <a:ext cx="36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1241;p67">
            <a:extLst>
              <a:ext uri="{FF2B5EF4-FFF2-40B4-BE49-F238E27FC236}">
                <a16:creationId xmlns:a16="http://schemas.microsoft.com/office/drawing/2014/main" id="{B729A3A7-DFBB-4D7C-8BFA-B4A85746429F}"/>
              </a:ext>
            </a:extLst>
          </p:cNvPr>
          <p:cNvSpPr txBox="1"/>
          <p:nvPr/>
        </p:nvSpPr>
        <p:spPr>
          <a:xfrm>
            <a:off x="7915275" y="5892725"/>
            <a:ext cx="121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Doesn’t 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42;p67">
            <a:extLst>
              <a:ext uri="{FF2B5EF4-FFF2-40B4-BE49-F238E27FC236}">
                <a16:creationId xmlns:a16="http://schemas.microsoft.com/office/drawing/2014/main" id="{2FC24EC7-163C-4A36-AA53-88F26D7C7382}"/>
              </a:ext>
            </a:extLst>
          </p:cNvPr>
          <p:cNvSpPr txBox="1"/>
          <p:nvPr/>
        </p:nvSpPr>
        <p:spPr>
          <a:xfrm>
            <a:off x="9791700" y="5987975"/>
            <a:ext cx="12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43;p67">
            <a:extLst>
              <a:ext uri="{FF2B5EF4-FFF2-40B4-BE49-F238E27FC236}">
                <a16:creationId xmlns:a16="http://schemas.microsoft.com/office/drawing/2014/main" id="{24944D71-E0E4-4C89-8457-C1CF159943AE}"/>
              </a:ext>
            </a:extLst>
          </p:cNvPr>
          <p:cNvSpPr txBox="1"/>
          <p:nvPr/>
        </p:nvSpPr>
        <p:spPr>
          <a:xfrm>
            <a:off x="7086600" y="486630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244;p67">
            <a:extLst>
              <a:ext uri="{FF2B5EF4-FFF2-40B4-BE49-F238E27FC236}">
                <a16:creationId xmlns:a16="http://schemas.microsoft.com/office/drawing/2014/main" id="{74F774DB-5BD1-4828-98BB-356C8DE2AC1F}"/>
              </a:ext>
            </a:extLst>
          </p:cNvPr>
          <p:cNvSpPr txBox="1"/>
          <p:nvPr/>
        </p:nvSpPr>
        <p:spPr>
          <a:xfrm>
            <a:off x="7086600" y="219945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45;p67">
            <a:extLst>
              <a:ext uri="{FF2B5EF4-FFF2-40B4-BE49-F238E27FC236}">
                <a16:creationId xmlns:a16="http://schemas.microsoft.com/office/drawing/2014/main" id="{1A430628-9B38-4F5C-AD6E-731FB07B432F}"/>
              </a:ext>
            </a:extLst>
          </p:cNvPr>
          <p:cNvSpPr/>
          <p:nvPr/>
        </p:nvSpPr>
        <p:spPr>
          <a:xfrm>
            <a:off x="1057275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8;p67">
            <a:extLst>
              <a:ext uri="{FF2B5EF4-FFF2-40B4-BE49-F238E27FC236}">
                <a16:creationId xmlns:a16="http://schemas.microsoft.com/office/drawing/2014/main" id="{52454160-C743-47EC-95DC-54372A5AB1B0}"/>
              </a:ext>
            </a:extLst>
          </p:cNvPr>
          <p:cNvSpPr/>
          <p:nvPr/>
        </p:nvSpPr>
        <p:spPr>
          <a:xfrm>
            <a:off x="1024890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49;p67">
            <a:extLst>
              <a:ext uri="{FF2B5EF4-FFF2-40B4-BE49-F238E27FC236}">
                <a16:creationId xmlns:a16="http://schemas.microsoft.com/office/drawing/2014/main" id="{90C98DD2-67AC-4DE7-843B-1D3AF399A940}"/>
              </a:ext>
            </a:extLst>
          </p:cNvPr>
          <p:cNvSpPr/>
          <p:nvPr/>
        </p:nvSpPr>
        <p:spPr>
          <a:xfrm>
            <a:off x="8430587" y="5018700"/>
            <a:ext cx="209700" cy="2097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51;p67">
            <a:extLst>
              <a:ext uri="{FF2B5EF4-FFF2-40B4-BE49-F238E27FC236}">
                <a16:creationId xmlns:a16="http://schemas.microsoft.com/office/drawing/2014/main" id="{BA6293D7-DD11-4A6D-84CE-12D52615286B}"/>
              </a:ext>
            </a:extLst>
          </p:cNvPr>
          <p:cNvSpPr txBox="1"/>
          <p:nvPr/>
        </p:nvSpPr>
        <p:spPr>
          <a:xfrm>
            <a:off x="9158288" y="561975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Troll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5AF15-A080-4E6B-A17A-316B61AB8D30}"/>
              </a:ext>
            </a:extLst>
          </p:cNvPr>
          <p:cNvSpPr txBox="1"/>
          <p:nvPr/>
        </p:nvSpPr>
        <p:spPr>
          <a:xfrm>
            <a:off x="11164734" y="3083864"/>
            <a:ext cx="11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0.67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85AD9D-D456-4C6D-9658-0B254FDB7CDC}"/>
              </a:ext>
            </a:extLst>
          </p:cNvPr>
          <p:cNvCxnSpPr>
            <a:cxnSpLocks/>
          </p:cNvCxnSpPr>
          <p:nvPr/>
        </p:nvCxnSpPr>
        <p:spPr>
          <a:xfrm flipV="1">
            <a:off x="7915275" y="1708105"/>
            <a:ext cx="365696" cy="1548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77B35A-77D7-4AF8-9D5E-8C5DDCA6905B}"/>
              </a:ext>
            </a:extLst>
          </p:cNvPr>
          <p:cNvCxnSpPr/>
          <p:nvPr/>
        </p:nvCxnSpPr>
        <p:spPr>
          <a:xfrm flipH="1" flipV="1">
            <a:off x="6246688" y="1708105"/>
            <a:ext cx="1582712" cy="1548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865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FEEBB-A5AF-4097-BC34-4D0B44AE129E}"/>
              </a:ext>
            </a:extLst>
          </p:cNvPr>
          <p:cNvSpPr txBox="1"/>
          <p:nvPr/>
        </p:nvSpPr>
        <p:spPr>
          <a:xfrm>
            <a:off x="947057" y="302052"/>
            <a:ext cx="791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Log(likelihood of the Observed Data given the Prediction)</a:t>
            </a:r>
          </a:p>
        </p:txBody>
      </p:sp>
      <p:pic>
        <p:nvPicPr>
          <p:cNvPr id="3" name="Google Shape;1286;p69">
            <a:extLst>
              <a:ext uri="{FF2B5EF4-FFF2-40B4-BE49-F238E27FC236}">
                <a16:creationId xmlns:a16="http://schemas.microsoft.com/office/drawing/2014/main" id="{5EDF557D-71AC-4D58-A8E3-29F896973B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06" t="9695" r="56732" b="70614"/>
          <a:stretch/>
        </p:blipFill>
        <p:spPr>
          <a:xfrm>
            <a:off x="609599" y="959871"/>
            <a:ext cx="4305301" cy="10348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1A90B-0528-48E2-8014-FC8FFEBFF846}"/>
              </a:ext>
            </a:extLst>
          </p:cNvPr>
          <p:cNvSpPr txBox="1"/>
          <p:nvPr/>
        </p:nvSpPr>
        <p:spPr>
          <a:xfrm>
            <a:off x="4914900" y="1246440"/>
            <a:ext cx="49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1 x log(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(1-1) x log(1-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5" name="Google Shape;1234;p67">
            <a:extLst>
              <a:ext uri="{FF2B5EF4-FFF2-40B4-BE49-F238E27FC236}">
                <a16:creationId xmlns:a16="http://schemas.microsoft.com/office/drawing/2014/main" id="{D9E34B7D-548D-4A84-8885-3D4F1D12C943}"/>
              </a:ext>
            </a:extLst>
          </p:cNvPr>
          <p:cNvCxnSpPr/>
          <p:nvPr/>
        </p:nvCxnSpPr>
        <p:spPr>
          <a:xfrm>
            <a:off x="7467600" y="1847850"/>
            <a:ext cx="0" cy="37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235;p67">
            <a:extLst>
              <a:ext uri="{FF2B5EF4-FFF2-40B4-BE49-F238E27FC236}">
                <a16:creationId xmlns:a16="http://schemas.microsoft.com/office/drawing/2014/main" id="{6984408F-B438-40CF-9B19-FE87A731A46D}"/>
              </a:ext>
            </a:extLst>
          </p:cNvPr>
          <p:cNvCxnSpPr/>
          <p:nvPr/>
        </p:nvCxnSpPr>
        <p:spPr>
          <a:xfrm>
            <a:off x="7467600" y="5619750"/>
            <a:ext cx="39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236;p67">
            <a:extLst>
              <a:ext uri="{FF2B5EF4-FFF2-40B4-BE49-F238E27FC236}">
                <a16:creationId xmlns:a16="http://schemas.microsoft.com/office/drawing/2014/main" id="{E18C9CAA-41AC-47DB-9732-E2956E02F395}"/>
              </a:ext>
            </a:extLst>
          </p:cNvPr>
          <p:cNvCxnSpPr/>
          <p:nvPr/>
        </p:nvCxnSpPr>
        <p:spPr>
          <a:xfrm>
            <a:off x="8524875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237;p67">
            <a:extLst>
              <a:ext uri="{FF2B5EF4-FFF2-40B4-BE49-F238E27FC236}">
                <a16:creationId xmlns:a16="http://schemas.microsoft.com/office/drawing/2014/main" id="{CA4EF2A7-D8E3-438D-91A8-DB88B0042F8B}"/>
              </a:ext>
            </a:extLst>
          </p:cNvPr>
          <p:cNvCxnSpPr/>
          <p:nvPr/>
        </p:nvCxnSpPr>
        <p:spPr>
          <a:xfrm>
            <a:off x="10401300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238;p67">
            <a:extLst>
              <a:ext uri="{FF2B5EF4-FFF2-40B4-BE49-F238E27FC236}">
                <a16:creationId xmlns:a16="http://schemas.microsoft.com/office/drawing/2014/main" id="{7C75913D-FB5F-496C-835E-2AFBAAAC9DEF}"/>
              </a:ext>
            </a:extLst>
          </p:cNvPr>
          <p:cNvCxnSpPr/>
          <p:nvPr/>
        </p:nvCxnSpPr>
        <p:spPr>
          <a:xfrm>
            <a:off x="7378625" y="247650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239;p67">
            <a:extLst>
              <a:ext uri="{FF2B5EF4-FFF2-40B4-BE49-F238E27FC236}">
                <a16:creationId xmlns:a16="http://schemas.microsoft.com/office/drawing/2014/main" id="{EC733283-1821-419E-80E8-E77474B87BC8}"/>
              </a:ext>
            </a:extLst>
          </p:cNvPr>
          <p:cNvCxnSpPr/>
          <p:nvPr/>
        </p:nvCxnSpPr>
        <p:spPr>
          <a:xfrm>
            <a:off x="7378625" y="514335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240;p67">
            <a:extLst>
              <a:ext uri="{FF2B5EF4-FFF2-40B4-BE49-F238E27FC236}">
                <a16:creationId xmlns:a16="http://schemas.microsoft.com/office/drawing/2014/main" id="{55190328-6F65-492E-B326-C41E08D5B57E}"/>
              </a:ext>
            </a:extLst>
          </p:cNvPr>
          <p:cNvCxnSpPr/>
          <p:nvPr/>
        </p:nvCxnSpPr>
        <p:spPr>
          <a:xfrm>
            <a:off x="7473875" y="3333750"/>
            <a:ext cx="36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1241;p67">
            <a:extLst>
              <a:ext uri="{FF2B5EF4-FFF2-40B4-BE49-F238E27FC236}">
                <a16:creationId xmlns:a16="http://schemas.microsoft.com/office/drawing/2014/main" id="{B729A3A7-DFBB-4D7C-8BFA-B4A85746429F}"/>
              </a:ext>
            </a:extLst>
          </p:cNvPr>
          <p:cNvSpPr txBox="1"/>
          <p:nvPr/>
        </p:nvSpPr>
        <p:spPr>
          <a:xfrm>
            <a:off x="7915275" y="5892725"/>
            <a:ext cx="121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Doesn’t 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42;p67">
            <a:extLst>
              <a:ext uri="{FF2B5EF4-FFF2-40B4-BE49-F238E27FC236}">
                <a16:creationId xmlns:a16="http://schemas.microsoft.com/office/drawing/2014/main" id="{2FC24EC7-163C-4A36-AA53-88F26D7C7382}"/>
              </a:ext>
            </a:extLst>
          </p:cNvPr>
          <p:cNvSpPr txBox="1"/>
          <p:nvPr/>
        </p:nvSpPr>
        <p:spPr>
          <a:xfrm>
            <a:off x="9791700" y="5987975"/>
            <a:ext cx="12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43;p67">
            <a:extLst>
              <a:ext uri="{FF2B5EF4-FFF2-40B4-BE49-F238E27FC236}">
                <a16:creationId xmlns:a16="http://schemas.microsoft.com/office/drawing/2014/main" id="{24944D71-E0E4-4C89-8457-C1CF159943AE}"/>
              </a:ext>
            </a:extLst>
          </p:cNvPr>
          <p:cNvSpPr txBox="1"/>
          <p:nvPr/>
        </p:nvSpPr>
        <p:spPr>
          <a:xfrm>
            <a:off x="7086600" y="486630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244;p67">
            <a:extLst>
              <a:ext uri="{FF2B5EF4-FFF2-40B4-BE49-F238E27FC236}">
                <a16:creationId xmlns:a16="http://schemas.microsoft.com/office/drawing/2014/main" id="{74F774DB-5BD1-4828-98BB-356C8DE2AC1F}"/>
              </a:ext>
            </a:extLst>
          </p:cNvPr>
          <p:cNvSpPr txBox="1"/>
          <p:nvPr/>
        </p:nvSpPr>
        <p:spPr>
          <a:xfrm>
            <a:off x="7086600" y="219945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45;p67">
            <a:extLst>
              <a:ext uri="{FF2B5EF4-FFF2-40B4-BE49-F238E27FC236}">
                <a16:creationId xmlns:a16="http://schemas.microsoft.com/office/drawing/2014/main" id="{1A430628-9B38-4F5C-AD6E-731FB07B432F}"/>
              </a:ext>
            </a:extLst>
          </p:cNvPr>
          <p:cNvSpPr/>
          <p:nvPr/>
        </p:nvSpPr>
        <p:spPr>
          <a:xfrm>
            <a:off x="10572750" y="2371650"/>
            <a:ext cx="209700" cy="2097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8;p67">
            <a:extLst>
              <a:ext uri="{FF2B5EF4-FFF2-40B4-BE49-F238E27FC236}">
                <a16:creationId xmlns:a16="http://schemas.microsoft.com/office/drawing/2014/main" id="{52454160-C743-47EC-95DC-54372A5AB1B0}"/>
              </a:ext>
            </a:extLst>
          </p:cNvPr>
          <p:cNvSpPr/>
          <p:nvPr/>
        </p:nvSpPr>
        <p:spPr>
          <a:xfrm>
            <a:off x="1024890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49;p67">
            <a:extLst>
              <a:ext uri="{FF2B5EF4-FFF2-40B4-BE49-F238E27FC236}">
                <a16:creationId xmlns:a16="http://schemas.microsoft.com/office/drawing/2014/main" id="{90C98DD2-67AC-4DE7-843B-1D3AF399A940}"/>
              </a:ext>
            </a:extLst>
          </p:cNvPr>
          <p:cNvSpPr/>
          <p:nvPr/>
        </p:nvSpPr>
        <p:spPr>
          <a:xfrm>
            <a:off x="8430587" y="5018700"/>
            <a:ext cx="209700" cy="209700"/>
          </a:xfrm>
          <a:prstGeom prst="ellipse">
            <a:avLst/>
          </a:prstGeom>
          <a:solidFill>
            <a:srgbClr val="FFA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51;p67">
            <a:extLst>
              <a:ext uri="{FF2B5EF4-FFF2-40B4-BE49-F238E27FC236}">
                <a16:creationId xmlns:a16="http://schemas.microsoft.com/office/drawing/2014/main" id="{BA6293D7-DD11-4A6D-84CE-12D52615286B}"/>
              </a:ext>
            </a:extLst>
          </p:cNvPr>
          <p:cNvSpPr txBox="1"/>
          <p:nvPr/>
        </p:nvSpPr>
        <p:spPr>
          <a:xfrm>
            <a:off x="9158288" y="561975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Troll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5AF15-A080-4E6B-A17A-316B61AB8D30}"/>
              </a:ext>
            </a:extLst>
          </p:cNvPr>
          <p:cNvSpPr txBox="1"/>
          <p:nvPr/>
        </p:nvSpPr>
        <p:spPr>
          <a:xfrm>
            <a:off x="11164734" y="3083864"/>
            <a:ext cx="11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0.67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886A4CF-3016-4639-917B-C12EDBF383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3931634"/>
              </p:ext>
            </p:extLst>
          </p:nvPr>
        </p:nvGraphicFramePr>
        <p:xfrm>
          <a:off x="609599" y="3426277"/>
          <a:ext cx="4695700" cy="2560200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173925">
                  <a:extLst>
                    <a:ext uri="{9D8B030D-6E8A-4147-A177-3AD203B41FA5}">
                      <a16:colId xmlns:a16="http://schemas.microsoft.com/office/drawing/2014/main" val="3796864170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1879644183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1831910082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4068361084"/>
                    </a:ext>
                  </a:extLst>
                </a:gridCol>
              </a:tblGrid>
              <a:tr h="10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Likes Popcorn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Favorite Color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Loves Troll 2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33392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3373026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87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328805309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44519178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487322E0-EE91-41F8-AD8E-4FDA5C3F8D81}"/>
              </a:ext>
            </a:extLst>
          </p:cNvPr>
          <p:cNvSpPr txBox="1"/>
          <p:nvPr/>
        </p:nvSpPr>
        <p:spPr>
          <a:xfrm>
            <a:off x="1682839" y="1693379"/>
            <a:ext cx="49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1 x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(1-1) x log(1-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0056B3-CB1B-4B76-A513-18E8504159FB}"/>
              </a:ext>
            </a:extLst>
          </p:cNvPr>
          <p:cNvSpPr txBox="1"/>
          <p:nvPr/>
        </p:nvSpPr>
        <p:spPr>
          <a:xfrm>
            <a:off x="1682839" y="2202070"/>
            <a:ext cx="49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6561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FEEBB-A5AF-4097-BC34-4D0B44AE129E}"/>
              </a:ext>
            </a:extLst>
          </p:cNvPr>
          <p:cNvSpPr txBox="1"/>
          <p:nvPr/>
        </p:nvSpPr>
        <p:spPr>
          <a:xfrm>
            <a:off x="947057" y="302052"/>
            <a:ext cx="791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Log(likelihood of the Observed Data given the Prediction)</a:t>
            </a:r>
          </a:p>
        </p:txBody>
      </p:sp>
      <p:pic>
        <p:nvPicPr>
          <p:cNvPr id="3" name="Google Shape;1286;p69">
            <a:extLst>
              <a:ext uri="{FF2B5EF4-FFF2-40B4-BE49-F238E27FC236}">
                <a16:creationId xmlns:a16="http://schemas.microsoft.com/office/drawing/2014/main" id="{5EDF557D-71AC-4D58-A8E3-29F896973B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06" t="9695" r="56732" b="70614"/>
          <a:stretch/>
        </p:blipFill>
        <p:spPr>
          <a:xfrm>
            <a:off x="609599" y="959871"/>
            <a:ext cx="4305301" cy="10348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1A90B-0528-48E2-8014-FC8FFEBFF846}"/>
              </a:ext>
            </a:extLst>
          </p:cNvPr>
          <p:cNvSpPr txBox="1"/>
          <p:nvPr/>
        </p:nvSpPr>
        <p:spPr>
          <a:xfrm>
            <a:off x="4914900" y="1246440"/>
            <a:ext cx="6249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 log(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(1-y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x log(1-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5" name="Google Shape;1234;p67">
            <a:extLst>
              <a:ext uri="{FF2B5EF4-FFF2-40B4-BE49-F238E27FC236}">
                <a16:creationId xmlns:a16="http://schemas.microsoft.com/office/drawing/2014/main" id="{D9E34B7D-548D-4A84-8885-3D4F1D12C943}"/>
              </a:ext>
            </a:extLst>
          </p:cNvPr>
          <p:cNvCxnSpPr/>
          <p:nvPr/>
        </p:nvCxnSpPr>
        <p:spPr>
          <a:xfrm>
            <a:off x="7467600" y="1847850"/>
            <a:ext cx="0" cy="37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235;p67">
            <a:extLst>
              <a:ext uri="{FF2B5EF4-FFF2-40B4-BE49-F238E27FC236}">
                <a16:creationId xmlns:a16="http://schemas.microsoft.com/office/drawing/2014/main" id="{6984408F-B438-40CF-9B19-FE87A731A46D}"/>
              </a:ext>
            </a:extLst>
          </p:cNvPr>
          <p:cNvCxnSpPr/>
          <p:nvPr/>
        </p:nvCxnSpPr>
        <p:spPr>
          <a:xfrm>
            <a:off x="7467600" y="5619750"/>
            <a:ext cx="39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236;p67">
            <a:extLst>
              <a:ext uri="{FF2B5EF4-FFF2-40B4-BE49-F238E27FC236}">
                <a16:creationId xmlns:a16="http://schemas.microsoft.com/office/drawing/2014/main" id="{E18C9CAA-41AC-47DB-9732-E2956E02F395}"/>
              </a:ext>
            </a:extLst>
          </p:cNvPr>
          <p:cNvCxnSpPr/>
          <p:nvPr/>
        </p:nvCxnSpPr>
        <p:spPr>
          <a:xfrm>
            <a:off x="8524875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237;p67">
            <a:extLst>
              <a:ext uri="{FF2B5EF4-FFF2-40B4-BE49-F238E27FC236}">
                <a16:creationId xmlns:a16="http://schemas.microsoft.com/office/drawing/2014/main" id="{CA4EF2A7-D8E3-438D-91A8-DB88B0042F8B}"/>
              </a:ext>
            </a:extLst>
          </p:cNvPr>
          <p:cNvCxnSpPr/>
          <p:nvPr/>
        </p:nvCxnSpPr>
        <p:spPr>
          <a:xfrm>
            <a:off x="10401300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238;p67">
            <a:extLst>
              <a:ext uri="{FF2B5EF4-FFF2-40B4-BE49-F238E27FC236}">
                <a16:creationId xmlns:a16="http://schemas.microsoft.com/office/drawing/2014/main" id="{7C75913D-FB5F-496C-835E-2AFBAAAC9DEF}"/>
              </a:ext>
            </a:extLst>
          </p:cNvPr>
          <p:cNvCxnSpPr/>
          <p:nvPr/>
        </p:nvCxnSpPr>
        <p:spPr>
          <a:xfrm>
            <a:off x="7378625" y="247650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239;p67">
            <a:extLst>
              <a:ext uri="{FF2B5EF4-FFF2-40B4-BE49-F238E27FC236}">
                <a16:creationId xmlns:a16="http://schemas.microsoft.com/office/drawing/2014/main" id="{EC733283-1821-419E-80E8-E77474B87BC8}"/>
              </a:ext>
            </a:extLst>
          </p:cNvPr>
          <p:cNvCxnSpPr/>
          <p:nvPr/>
        </p:nvCxnSpPr>
        <p:spPr>
          <a:xfrm>
            <a:off x="7378625" y="514335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240;p67">
            <a:extLst>
              <a:ext uri="{FF2B5EF4-FFF2-40B4-BE49-F238E27FC236}">
                <a16:creationId xmlns:a16="http://schemas.microsoft.com/office/drawing/2014/main" id="{55190328-6F65-492E-B326-C41E08D5B57E}"/>
              </a:ext>
            </a:extLst>
          </p:cNvPr>
          <p:cNvCxnSpPr/>
          <p:nvPr/>
        </p:nvCxnSpPr>
        <p:spPr>
          <a:xfrm>
            <a:off x="7473875" y="3333750"/>
            <a:ext cx="36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1241;p67">
            <a:extLst>
              <a:ext uri="{FF2B5EF4-FFF2-40B4-BE49-F238E27FC236}">
                <a16:creationId xmlns:a16="http://schemas.microsoft.com/office/drawing/2014/main" id="{B729A3A7-DFBB-4D7C-8BFA-B4A85746429F}"/>
              </a:ext>
            </a:extLst>
          </p:cNvPr>
          <p:cNvSpPr txBox="1"/>
          <p:nvPr/>
        </p:nvSpPr>
        <p:spPr>
          <a:xfrm>
            <a:off x="7915275" y="5892725"/>
            <a:ext cx="121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Doesn’t 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42;p67">
            <a:extLst>
              <a:ext uri="{FF2B5EF4-FFF2-40B4-BE49-F238E27FC236}">
                <a16:creationId xmlns:a16="http://schemas.microsoft.com/office/drawing/2014/main" id="{2FC24EC7-163C-4A36-AA53-88F26D7C7382}"/>
              </a:ext>
            </a:extLst>
          </p:cNvPr>
          <p:cNvSpPr txBox="1"/>
          <p:nvPr/>
        </p:nvSpPr>
        <p:spPr>
          <a:xfrm>
            <a:off x="9791700" y="5987975"/>
            <a:ext cx="12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43;p67">
            <a:extLst>
              <a:ext uri="{FF2B5EF4-FFF2-40B4-BE49-F238E27FC236}">
                <a16:creationId xmlns:a16="http://schemas.microsoft.com/office/drawing/2014/main" id="{24944D71-E0E4-4C89-8457-C1CF159943AE}"/>
              </a:ext>
            </a:extLst>
          </p:cNvPr>
          <p:cNvSpPr txBox="1"/>
          <p:nvPr/>
        </p:nvSpPr>
        <p:spPr>
          <a:xfrm>
            <a:off x="7086600" y="486630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244;p67">
            <a:extLst>
              <a:ext uri="{FF2B5EF4-FFF2-40B4-BE49-F238E27FC236}">
                <a16:creationId xmlns:a16="http://schemas.microsoft.com/office/drawing/2014/main" id="{74F774DB-5BD1-4828-98BB-356C8DE2AC1F}"/>
              </a:ext>
            </a:extLst>
          </p:cNvPr>
          <p:cNvSpPr txBox="1"/>
          <p:nvPr/>
        </p:nvSpPr>
        <p:spPr>
          <a:xfrm>
            <a:off x="7086600" y="219945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45;p67">
            <a:extLst>
              <a:ext uri="{FF2B5EF4-FFF2-40B4-BE49-F238E27FC236}">
                <a16:creationId xmlns:a16="http://schemas.microsoft.com/office/drawing/2014/main" id="{1A430628-9B38-4F5C-AD6E-731FB07B432F}"/>
              </a:ext>
            </a:extLst>
          </p:cNvPr>
          <p:cNvSpPr/>
          <p:nvPr/>
        </p:nvSpPr>
        <p:spPr>
          <a:xfrm>
            <a:off x="10572750" y="2371650"/>
            <a:ext cx="209700" cy="209700"/>
          </a:xfrm>
          <a:prstGeom prst="ellipse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8;p67">
            <a:extLst>
              <a:ext uri="{FF2B5EF4-FFF2-40B4-BE49-F238E27FC236}">
                <a16:creationId xmlns:a16="http://schemas.microsoft.com/office/drawing/2014/main" id="{52454160-C743-47EC-95DC-54372A5AB1B0}"/>
              </a:ext>
            </a:extLst>
          </p:cNvPr>
          <p:cNvSpPr/>
          <p:nvPr/>
        </p:nvSpPr>
        <p:spPr>
          <a:xfrm>
            <a:off x="10248900" y="2371650"/>
            <a:ext cx="209700" cy="2097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49;p67">
            <a:extLst>
              <a:ext uri="{FF2B5EF4-FFF2-40B4-BE49-F238E27FC236}">
                <a16:creationId xmlns:a16="http://schemas.microsoft.com/office/drawing/2014/main" id="{90C98DD2-67AC-4DE7-843B-1D3AF399A940}"/>
              </a:ext>
            </a:extLst>
          </p:cNvPr>
          <p:cNvSpPr/>
          <p:nvPr/>
        </p:nvSpPr>
        <p:spPr>
          <a:xfrm>
            <a:off x="8430587" y="5018700"/>
            <a:ext cx="209700" cy="209700"/>
          </a:xfrm>
          <a:prstGeom prst="ellipse">
            <a:avLst/>
          </a:prstGeom>
          <a:solidFill>
            <a:srgbClr val="FFA3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51;p67">
            <a:extLst>
              <a:ext uri="{FF2B5EF4-FFF2-40B4-BE49-F238E27FC236}">
                <a16:creationId xmlns:a16="http://schemas.microsoft.com/office/drawing/2014/main" id="{BA6293D7-DD11-4A6D-84CE-12D52615286B}"/>
              </a:ext>
            </a:extLst>
          </p:cNvPr>
          <p:cNvSpPr txBox="1"/>
          <p:nvPr/>
        </p:nvSpPr>
        <p:spPr>
          <a:xfrm>
            <a:off x="9158288" y="561975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Troll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5AF15-A080-4E6B-A17A-316B61AB8D30}"/>
              </a:ext>
            </a:extLst>
          </p:cNvPr>
          <p:cNvSpPr txBox="1"/>
          <p:nvPr/>
        </p:nvSpPr>
        <p:spPr>
          <a:xfrm>
            <a:off x="11164734" y="3083864"/>
            <a:ext cx="11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0.67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EA8DDC44-2DC1-4751-B34A-1284689341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209782"/>
              </p:ext>
            </p:extLst>
          </p:nvPr>
        </p:nvGraphicFramePr>
        <p:xfrm>
          <a:off x="609599" y="3426277"/>
          <a:ext cx="4695700" cy="2560200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173925">
                  <a:extLst>
                    <a:ext uri="{9D8B030D-6E8A-4147-A177-3AD203B41FA5}">
                      <a16:colId xmlns:a16="http://schemas.microsoft.com/office/drawing/2014/main" val="3796864170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1879644183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1831910082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4068361084"/>
                    </a:ext>
                  </a:extLst>
                </a:gridCol>
              </a:tblGrid>
              <a:tr h="10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Likes Popcorn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Favorite Color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Loves Troll 2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33392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3373026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87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Yes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328805309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44519178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481AF7AE-E683-4ECA-B325-67993A58FF46}"/>
              </a:ext>
            </a:extLst>
          </p:cNvPr>
          <p:cNvSpPr txBox="1"/>
          <p:nvPr/>
        </p:nvSpPr>
        <p:spPr>
          <a:xfrm>
            <a:off x="1682839" y="1693379"/>
            <a:ext cx="7183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+1 x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(1-1) x log(1-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120D0-580D-4776-88C5-B822630FB3F1}"/>
              </a:ext>
            </a:extLst>
          </p:cNvPr>
          <p:cNvSpPr txBox="1"/>
          <p:nvPr/>
        </p:nvSpPr>
        <p:spPr>
          <a:xfrm>
            <a:off x="1682839" y="2202070"/>
            <a:ext cx="49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CBF2BF-7326-4103-88F7-B4895B639789}"/>
              </a:ext>
            </a:extLst>
          </p:cNvPr>
          <p:cNvCxnSpPr/>
          <p:nvPr/>
        </p:nvCxnSpPr>
        <p:spPr>
          <a:xfrm flipV="1">
            <a:off x="5424755" y="1708105"/>
            <a:ext cx="1296645" cy="3520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324261-5FD0-4360-A186-8EDAFDADB948}"/>
              </a:ext>
            </a:extLst>
          </p:cNvPr>
          <p:cNvCxnSpPr/>
          <p:nvPr/>
        </p:nvCxnSpPr>
        <p:spPr>
          <a:xfrm flipV="1">
            <a:off x="5419449" y="1708105"/>
            <a:ext cx="3117911" cy="352029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9869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/>
        </p:nvSpPr>
        <p:spPr>
          <a:xfrm>
            <a:off x="727788" y="699797"/>
            <a:ext cx="48519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iới thiệu đề tài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" name="Google Shape;149;p16"/>
          <p:cNvCxnSpPr/>
          <p:nvPr/>
        </p:nvCxnSpPr>
        <p:spPr>
          <a:xfrm>
            <a:off x="1829214" y="1346128"/>
            <a:ext cx="283464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0" name="Google Shape;150;p16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2901" y="4479411"/>
            <a:ext cx="2017113" cy="201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6" descr="Graphical user interfac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37405" y="1904213"/>
            <a:ext cx="2017113" cy="201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6" descr="Graphical user interface, applicati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5707" y="4308934"/>
            <a:ext cx="2549065" cy="2549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6" descr="Diagram, engineering drawing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37240" y="1904213"/>
            <a:ext cx="2017113" cy="2017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6" descr="Graphical user interface, applicati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12296" y="844341"/>
            <a:ext cx="5169318" cy="5169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BFEEBB-A5AF-4097-BC34-4D0B44AE129E}"/>
              </a:ext>
            </a:extLst>
          </p:cNvPr>
          <p:cNvSpPr txBox="1"/>
          <p:nvPr/>
        </p:nvSpPr>
        <p:spPr>
          <a:xfrm>
            <a:off x="947057" y="302052"/>
            <a:ext cx="7919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Log(likelihood of the Observed Data given the Prediction)</a:t>
            </a:r>
          </a:p>
        </p:txBody>
      </p:sp>
      <p:pic>
        <p:nvPicPr>
          <p:cNvPr id="3" name="Google Shape;1286;p69">
            <a:extLst>
              <a:ext uri="{FF2B5EF4-FFF2-40B4-BE49-F238E27FC236}">
                <a16:creationId xmlns:a16="http://schemas.microsoft.com/office/drawing/2014/main" id="{5EDF557D-71AC-4D58-A8E3-29F896973B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06" t="9695" r="56732" b="70614"/>
          <a:stretch/>
        </p:blipFill>
        <p:spPr>
          <a:xfrm>
            <a:off x="609599" y="959871"/>
            <a:ext cx="4305301" cy="10348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D1A90B-0528-48E2-8014-FC8FFEBFF846}"/>
              </a:ext>
            </a:extLst>
          </p:cNvPr>
          <p:cNvSpPr txBox="1"/>
          <p:nvPr/>
        </p:nvSpPr>
        <p:spPr>
          <a:xfrm>
            <a:off x="4914900" y="1246440"/>
            <a:ext cx="6982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 log(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(1-y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x log(1-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cxnSp>
        <p:nvCxnSpPr>
          <p:cNvPr id="5" name="Google Shape;1234;p67">
            <a:extLst>
              <a:ext uri="{FF2B5EF4-FFF2-40B4-BE49-F238E27FC236}">
                <a16:creationId xmlns:a16="http://schemas.microsoft.com/office/drawing/2014/main" id="{D9E34B7D-548D-4A84-8885-3D4F1D12C943}"/>
              </a:ext>
            </a:extLst>
          </p:cNvPr>
          <p:cNvCxnSpPr/>
          <p:nvPr/>
        </p:nvCxnSpPr>
        <p:spPr>
          <a:xfrm>
            <a:off x="7467600" y="1847850"/>
            <a:ext cx="0" cy="377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Google Shape;1235;p67">
            <a:extLst>
              <a:ext uri="{FF2B5EF4-FFF2-40B4-BE49-F238E27FC236}">
                <a16:creationId xmlns:a16="http://schemas.microsoft.com/office/drawing/2014/main" id="{6984408F-B438-40CF-9B19-FE87A731A46D}"/>
              </a:ext>
            </a:extLst>
          </p:cNvPr>
          <p:cNvCxnSpPr/>
          <p:nvPr/>
        </p:nvCxnSpPr>
        <p:spPr>
          <a:xfrm>
            <a:off x="7467600" y="5619750"/>
            <a:ext cx="398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1236;p67">
            <a:extLst>
              <a:ext uri="{FF2B5EF4-FFF2-40B4-BE49-F238E27FC236}">
                <a16:creationId xmlns:a16="http://schemas.microsoft.com/office/drawing/2014/main" id="{E18C9CAA-41AC-47DB-9732-E2956E02F395}"/>
              </a:ext>
            </a:extLst>
          </p:cNvPr>
          <p:cNvCxnSpPr/>
          <p:nvPr/>
        </p:nvCxnSpPr>
        <p:spPr>
          <a:xfrm>
            <a:off x="8524875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1237;p67">
            <a:extLst>
              <a:ext uri="{FF2B5EF4-FFF2-40B4-BE49-F238E27FC236}">
                <a16:creationId xmlns:a16="http://schemas.microsoft.com/office/drawing/2014/main" id="{CA4EF2A7-D8E3-438D-91A8-DB88B0042F8B}"/>
              </a:ext>
            </a:extLst>
          </p:cNvPr>
          <p:cNvCxnSpPr/>
          <p:nvPr/>
        </p:nvCxnSpPr>
        <p:spPr>
          <a:xfrm>
            <a:off x="10401300" y="5543550"/>
            <a:ext cx="0" cy="18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1238;p67">
            <a:extLst>
              <a:ext uri="{FF2B5EF4-FFF2-40B4-BE49-F238E27FC236}">
                <a16:creationId xmlns:a16="http://schemas.microsoft.com/office/drawing/2014/main" id="{7C75913D-FB5F-496C-835E-2AFBAAAC9DEF}"/>
              </a:ext>
            </a:extLst>
          </p:cNvPr>
          <p:cNvCxnSpPr/>
          <p:nvPr/>
        </p:nvCxnSpPr>
        <p:spPr>
          <a:xfrm>
            <a:off x="7378625" y="247650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1239;p67">
            <a:extLst>
              <a:ext uri="{FF2B5EF4-FFF2-40B4-BE49-F238E27FC236}">
                <a16:creationId xmlns:a16="http://schemas.microsoft.com/office/drawing/2014/main" id="{EC733283-1821-419E-80E8-E77474B87BC8}"/>
              </a:ext>
            </a:extLst>
          </p:cNvPr>
          <p:cNvCxnSpPr/>
          <p:nvPr/>
        </p:nvCxnSpPr>
        <p:spPr>
          <a:xfrm>
            <a:off x="7378625" y="5143350"/>
            <a:ext cx="209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240;p67">
            <a:extLst>
              <a:ext uri="{FF2B5EF4-FFF2-40B4-BE49-F238E27FC236}">
                <a16:creationId xmlns:a16="http://schemas.microsoft.com/office/drawing/2014/main" id="{55190328-6F65-492E-B326-C41E08D5B57E}"/>
              </a:ext>
            </a:extLst>
          </p:cNvPr>
          <p:cNvCxnSpPr/>
          <p:nvPr/>
        </p:nvCxnSpPr>
        <p:spPr>
          <a:xfrm>
            <a:off x="7473875" y="3333750"/>
            <a:ext cx="36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Google Shape;1241;p67">
            <a:extLst>
              <a:ext uri="{FF2B5EF4-FFF2-40B4-BE49-F238E27FC236}">
                <a16:creationId xmlns:a16="http://schemas.microsoft.com/office/drawing/2014/main" id="{B729A3A7-DFBB-4D7C-8BFA-B4A85746429F}"/>
              </a:ext>
            </a:extLst>
          </p:cNvPr>
          <p:cNvSpPr txBox="1"/>
          <p:nvPr/>
        </p:nvSpPr>
        <p:spPr>
          <a:xfrm>
            <a:off x="7915275" y="5892725"/>
            <a:ext cx="121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Doesn’t 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42;p67">
            <a:extLst>
              <a:ext uri="{FF2B5EF4-FFF2-40B4-BE49-F238E27FC236}">
                <a16:creationId xmlns:a16="http://schemas.microsoft.com/office/drawing/2014/main" id="{2FC24EC7-163C-4A36-AA53-88F26D7C7382}"/>
              </a:ext>
            </a:extLst>
          </p:cNvPr>
          <p:cNvSpPr txBox="1"/>
          <p:nvPr/>
        </p:nvSpPr>
        <p:spPr>
          <a:xfrm>
            <a:off x="9791700" y="5987975"/>
            <a:ext cx="121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Love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243;p67">
            <a:extLst>
              <a:ext uri="{FF2B5EF4-FFF2-40B4-BE49-F238E27FC236}">
                <a16:creationId xmlns:a16="http://schemas.microsoft.com/office/drawing/2014/main" id="{24944D71-E0E4-4C89-8457-C1CF159943AE}"/>
              </a:ext>
            </a:extLst>
          </p:cNvPr>
          <p:cNvSpPr txBox="1"/>
          <p:nvPr/>
        </p:nvSpPr>
        <p:spPr>
          <a:xfrm>
            <a:off x="7086600" y="486630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244;p67">
            <a:extLst>
              <a:ext uri="{FF2B5EF4-FFF2-40B4-BE49-F238E27FC236}">
                <a16:creationId xmlns:a16="http://schemas.microsoft.com/office/drawing/2014/main" id="{74F774DB-5BD1-4828-98BB-356C8DE2AC1F}"/>
              </a:ext>
            </a:extLst>
          </p:cNvPr>
          <p:cNvSpPr txBox="1"/>
          <p:nvPr/>
        </p:nvSpPr>
        <p:spPr>
          <a:xfrm>
            <a:off x="7086600" y="2199450"/>
            <a:ext cx="74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245;p67">
            <a:extLst>
              <a:ext uri="{FF2B5EF4-FFF2-40B4-BE49-F238E27FC236}">
                <a16:creationId xmlns:a16="http://schemas.microsoft.com/office/drawing/2014/main" id="{1A430628-9B38-4F5C-AD6E-731FB07B432F}"/>
              </a:ext>
            </a:extLst>
          </p:cNvPr>
          <p:cNvSpPr/>
          <p:nvPr/>
        </p:nvSpPr>
        <p:spPr>
          <a:xfrm>
            <a:off x="10572750" y="2371650"/>
            <a:ext cx="209700" cy="2097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248;p67">
            <a:extLst>
              <a:ext uri="{FF2B5EF4-FFF2-40B4-BE49-F238E27FC236}">
                <a16:creationId xmlns:a16="http://schemas.microsoft.com/office/drawing/2014/main" id="{52454160-C743-47EC-95DC-54372A5AB1B0}"/>
              </a:ext>
            </a:extLst>
          </p:cNvPr>
          <p:cNvSpPr/>
          <p:nvPr/>
        </p:nvSpPr>
        <p:spPr>
          <a:xfrm>
            <a:off x="10248900" y="2371650"/>
            <a:ext cx="209700" cy="209700"/>
          </a:xfrm>
          <a:prstGeom prst="ellipse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1249;p67">
            <a:extLst>
              <a:ext uri="{FF2B5EF4-FFF2-40B4-BE49-F238E27FC236}">
                <a16:creationId xmlns:a16="http://schemas.microsoft.com/office/drawing/2014/main" id="{90C98DD2-67AC-4DE7-843B-1D3AF399A940}"/>
              </a:ext>
            </a:extLst>
          </p:cNvPr>
          <p:cNvSpPr/>
          <p:nvPr/>
        </p:nvSpPr>
        <p:spPr>
          <a:xfrm>
            <a:off x="8430587" y="5018700"/>
            <a:ext cx="209700" cy="2097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251;p67">
            <a:extLst>
              <a:ext uri="{FF2B5EF4-FFF2-40B4-BE49-F238E27FC236}">
                <a16:creationId xmlns:a16="http://schemas.microsoft.com/office/drawing/2014/main" id="{BA6293D7-DD11-4A6D-84CE-12D52615286B}"/>
              </a:ext>
            </a:extLst>
          </p:cNvPr>
          <p:cNvSpPr txBox="1"/>
          <p:nvPr/>
        </p:nvSpPr>
        <p:spPr>
          <a:xfrm>
            <a:off x="9158288" y="5619750"/>
            <a:ext cx="121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Troll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5AF15-A080-4E6B-A17A-316B61AB8D30}"/>
              </a:ext>
            </a:extLst>
          </p:cNvPr>
          <p:cNvSpPr txBox="1"/>
          <p:nvPr/>
        </p:nvSpPr>
        <p:spPr>
          <a:xfrm>
            <a:off x="11164734" y="3083864"/>
            <a:ext cx="1170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0.67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175C585-F7D8-44BB-9D30-BD7FBFA49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182166"/>
              </p:ext>
            </p:extLst>
          </p:nvPr>
        </p:nvGraphicFramePr>
        <p:xfrm>
          <a:off x="609599" y="3426277"/>
          <a:ext cx="4695700" cy="2560200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173925">
                  <a:extLst>
                    <a:ext uri="{9D8B030D-6E8A-4147-A177-3AD203B41FA5}">
                      <a16:colId xmlns:a16="http://schemas.microsoft.com/office/drawing/2014/main" val="3796864170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1879644183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1831910082"/>
                    </a:ext>
                  </a:extLst>
                </a:gridCol>
                <a:gridCol w="1173925">
                  <a:extLst>
                    <a:ext uri="{9D8B030D-6E8A-4147-A177-3AD203B41FA5}">
                      <a16:colId xmlns:a16="http://schemas.microsoft.com/office/drawing/2014/main" val="4068361084"/>
                    </a:ext>
                  </a:extLst>
                </a:gridCol>
              </a:tblGrid>
              <a:tr h="109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Likes Popcorn</a:t>
                      </a:r>
                      <a:endParaRPr sz="2000" dirty="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Age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Favorite Color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Loves Troll 2</a:t>
                      </a:r>
                      <a:endParaRPr sz="2000"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33392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3373026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87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328805309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44519178"/>
                  </a:ext>
                </a:extLst>
              </a:tr>
            </a:tbl>
          </a:graphicData>
        </a:graphic>
      </p:graphicFrame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1649C3-E449-48A4-B77F-282A68AF5436}"/>
              </a:ext>
            </a:extLst>
          </p:cNvPr>
          <p:cNvCxnSpPr/>
          <p:nvPr/>
        </p:nvCxnSpPr>
        <p:spPr>
          <a:xfrm flipV="1">
            <a:off x="5305299" y="1708105"/>
            <a:ext cx="2759914" cy="40211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B0D226-D4E9-4BFD-9018-A5BD8CDA212A}"/>
              </a:ext>
            </a:extLst>
          </p:cNvPr>
          <p:cNvCxnSpPr/>
          <p:nvPr/>
        </p:nvCxnSpPr>
        <p:spPr>
          <a:xfrm flipV="1">
            <a:off x="5305299" y="1708105"/>
            <a:ext cx="4619537" cy="40211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1716B52-13DC-4882-9186-D6656B5F7178}"/>
              </a:ext>
            </a:extLst>
          </p:cNvPr>
          <p:cNvSpPr txBox="1"/>
          <p:nvPr/>
        </p:nvSpPr>
        <p:spPr>
          <a:xfrm>
            <a:off x="1682839" y="1996590"/>
            <a:ext cx="496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log(</a:t>
            </a:r>
            <a:r>
              <a:rPr lang="en-US" sz="2400" b="1" dirty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log(</a:t>
            </a:r>
            <a:r>
              <a:rPr 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1 - 0.67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031605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286;p69">
            <a:extLst>
              <a:ext uri="{FF2B5EF4-FFF2-40B4-BE49-F238E27FC236}">
                <a16:creationId xmlns:a16="http://schemas.microsoft.com/office/drawing/2014/main" id="{D1FC1667-3D92-4D08-A289-379A87D476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3006" t="9695" r="56732" b="70614"/>
          <a:stretch/>
        </p:blipFill>
        <p:spPr>
          <a:xfrm>
            <a:off x="1254884" y="96974"/>
            <a:ext cx="4305301" cy="1034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7D0B7D0-39BB-4415-93F8-56725FE8E2F1}"/>
              </a:ext>
            </a:extLst>
          </p:cNvPr>
          <p:cNvCxnSpPr/>
          <p:nvPr/>
        </p:nvCxnSpPr>
        <p:spPr>
          <a:xfrm>
            <a:off x="1177828" y="575652"/>
            <a:ext cx="15411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B728F4-697A-47EB-9A4D-C59BBA92ADB7}"/>
              </a:ext>
            </a:extLst>
          </p:cNvPr>
          <p:cNvSpPr txBox="1"/>
          <p:nvPr/>
        </p:nvSpPr>
        <p:spPr>
          <a:xfrm>
            <a:off x="512172" y="1152615"/>
            <a:ext cx="6314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-[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 log(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(1 -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x log(1-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AEE6C-9932-4D90-90DA-5739BA44A1D1}"/>
              </a:ext>
            </a:extLst>
          </p:cNvPr>
          <p:cNvSpPr txBox="1"/>
          <p:nvPr/>
        </p:nvSpPr>
        <p:spPr>
          <a:xfrm>
            <a:off x="512172" y="1708741"/>
            <a:ext cx="6695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1) –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 log(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– (1 –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x log(1-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053350-1B86-4E3B-A84C-CE07C88BCA91}"/>
              </a:ext>
            </a:extLst>
          </p:cNvPr>
          <p:cNvSpPr txBox="1"/>
          <p:nvPr/>
        </p:nvSpPr>
        <p:spPr>
          <a:xfrm>
            <a:off x="512172" y="2297762"/>
            <a:ext cx="875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2) –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 log(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– log(1-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+ 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x log(1-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3DA9F7-80CD-490B-8C85-C05623B2724C}"/>
                  </a:ext>
                </a:extLst>
              </p:cNvPr>
              <p:cNvSpPr txBox="1"/>
              <p:nvPr/>
            </p:nvSpPr>
            <p:spPr>
              <a:xfrm>
                <a:off x="512172" y="2883799"/>
                <a:ext cx="9181706" cy="1420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3) 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[ log(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– log(1-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] - log(1-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p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          log(p) – log(1-p)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sz="2400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400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num>
                      <m:den>
                        <m:r>
                          <m:rPr>
                            <m:sty m:val="p"/>
                          </m:rPr>
                          <a:rPr lang="en-US" sz="2400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2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⁡(1−</m:t>
                        </m:r>
                        <m:r>
                          <a:rPr lang="en-US" sz="2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tx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log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chemeClr val="tx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chemeClr val="tx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d>
                              <m:dPr>
                                <m:ctrlPr>
                                  <a:rPr lang="en-US" sz="2400" i="1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sz="2400" i="1">
                                    <a:solidFill>
                                      <a:schemeClr val="tx2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𝑜𝑑𝑑𝑠</m:t>
                    </m:r>
                    <m:r>
                      <a:rPr lang="en-US" sz="2400" i="1">
                        <a:solidFill>
                          <a:schemeClr val="tx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chemeClr val="tx2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C3DA9F7-80CD-490B-8C85-C05623B27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72" y="2883799"/>
                <a:ext cx="9181706" cy="1420453"/>
              </a:xfrm>
              <a:prstGeom prst="rect">
                <a:avLst/>
              </a:prstGeom>
              <a:blipFill>
                <a:blip r:embed="rId3"/>
                <a:stretch>
                  <a:fillRect l="-996" t="-3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18ECBD63-AFEF-4274-B6A2-0A8D50BC054F}"/>
              </a:ext>
            </a:extLst>
          </p:cNvPr>
          <p:cNvSpPr txBox="1"/>
          <p:nvPr/>
        </p:nvSpPr>
        <p:spPr>
          <a:xfrm>
            <a:off x="512172" y="4073419"/>
            <a:ext cx="591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4) –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Observed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 log(odds) - log(1-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ED599C-6D65-4E8D-8B41-E5D1CDA5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799" y="5493872"/>
            <a:ext cx="6193727" cy="11780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04A07E-51DA-4565-B37E-CA3AC5BF99D2}"/>
                  </a:ext>
                </a:extLst>
              </p:cNvPr>
              <p:cNvSpPr txBox="1"/>
              <p:nvPr/>
            </p:nvSpPr>
            <p:spPr>
              <a:xfrm>
                <a:off x="512172" y="4653688"/>
                <a:ext cx="5914491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5) 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log(odds)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04A07E-51DA-4565-B37E-CA3AC5BF9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72" y="4653688"/>
                <a:ext cx="5914491" cy="478080"/>
              </a:xfrm>
              <a:prstGeom prst="rect">
                <a:avLst/>
              </a:prstGeom>
              <a:blipFill>
                <a:blip r:embed="rId5"/>
                <a:stretch>
                  <a:fillRect l="-1546" t="-6329" b="-27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1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ECF59-9C92-42F4-8FAB-68FFD2F0B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39" y="1205092"/>
            <a:ext cx="8728640" cy="1359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7C977A-CA05-42A9-9DF2-F8146DED3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713" y="2959948"/>
            <a:ext cx="7998573" cy="9381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FEB62-3116-4190-8251-A8B855D07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188" y="4293274"/>
            <a:ext cx="2666587" cy="7296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F185B6-AD80-4CF1-8F7A-7DC83C9CE64A}"/>
                  </a:ext>
                </a:extLst>
              </p:cNvPr>
              <p:cNvSpPr txBox="1"/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,and a different 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Loss Function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L(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,F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(x))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F185B6-AD80-4CF1-8F7A-7DC83C9C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blipFill>
                <a:blip r:embed="rId2"/>
                <a:stretch>
                  <a:fillRect l="-111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A5971F-8C91-40C0-A5D0-30F7DE9E7F88}"/>
                  </a:ext>
                </a:extLst>
              </p:cNvPr>
              <p:cNvSpPr txBox="1"/>
              <p:nvPr/>
            </p:nvSpPr>
            <p:spPr>
              <a:xfrm>
                <a:off x="1674686" y="1772378"/>
                <a:ext cx="5914491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log(odds)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A5971F-8C91-40C0-A5D0-30F7DE9E7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86" y="1772378"/>
                <a:ext cx="5914491" cy="478080"/>
              </a:xfrm>
              <a:prstGeom prst="rect">
                <a:avLst/>
              </a:prstGeom>
              <a:blipFill>
                <a:blip r:embed="rId3"/>
                <a:stretch>
                  <a:fillRect l="-1649"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404A2E4-91F7-4C75-BA85-550559E9F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28" b="89950" l="2492" r="99336">
                        <a14:foregroundMark x1="2824" y1="14573" x2="18771" y2="50754"/>
                        <a14:foregroundMark x1="18771" y1="50754" x2="44352" y2="77387"/>
                        <a14:foregroundMark x1="44352" y1="77387" x2="69601" y2="91960"/>
                        <a14:foregroundMark x1="69601" y1="91960" x2="80731" y2="85930"/>
                        <a14:foregroundMark x1="80731" y1="85930" x2="86213" y2="67337"/>
                        <a14:foregroundMark x1="86213" y1="67337" x2="88538" y2="14070"/>
                        <a14:foregroundMark x1="88538" y1="14070" x2="2492" y2="17085"/>
                        <a14:foregroundMark x1="2159" y1="25126" x2="4153" y2="84422"/>
                        <a14:foregroundMark x1="4153" y1="84422" x2="14618" y2="98995"/>
                        <a14:foregroundMark x1="14618" y1="98995" x2="33389" y2="84925"/>
                        <a14:foregroundMark x1="33389" y1="84925" x2="65947" y2="94975"/>
                        <a14:foregroundMark x1="65947" y1="94975" x2="81728" y2="85427"/>
                        <a14:foregroundMark x1="81728" y1="85427" x2="91860" y2="72362"/>
                        <a14:foregroundMark x1="91860" y1="72362" x2="97674" y2="48241"/>
                        <a14:foregroundMark x1="97674" y1="48241" x2="96013" y2="20603"/>
                        <a14:foregroundMark x1="96013" y1="20603" x2="84884" y2="6030"/>
                        <a14:foregroundMark x1="50166" y1="29146" x2="76412" y2="79899"/>
                        <a14:foregroundMark x1="76412" y1="79899" x2="77243" y2="83920"/>
                        <a14:foregroundMark x1="41860" y1="28141" x2="48339" y2="26131"/>
                        <a14:foregroundMark x1="90033" y1="9045" x2="99336" y2="11558"/>
                        <a14:backgroundMark x1="94850" y1="81910" x2="98837" y2="84925"/>
                        <a14:backgroundMark x1="94352" y1="81910" x2="99003" y2="814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90008" y="2953714"/>
            <a:ext cx="4589578" cy="151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7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F185B6-AD80-4CF1-8F7A-7DC83C9CE64A}"/>
                  </a:ext>
                </a:extLst>
              </p:cNvPr>
              <p:cNvSpPr txBox="1"/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,and a different 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Loss Function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L(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,F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(x))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F185B6-AD80-4CF1-8F7A-7DC83C9C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blipFill>
                <a:blip r:embed="rId3"/>
                <a:stretch>
                  <a:fillRect l="-111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7F1398C-FC22-4D6C-AD89-058DF9A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50" y="1339545"/>
            <a:ext cx="3290496" cy="1018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B401A-DE11-4D13-BFEE-834736A92122}"/>
              </a:ext>
            </a:extLst>
          </p:cNvPr>
          <p:cNvSpPr txBox="1"/>
          <p:nvPr/>
        </p:nvSpPr>
        <p:spPr>
          <a:xfrm>
            <a:off x="1746606" y="1561672"/>
            <a:ext cx="679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Initialize model with a constant value: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F051B2-9E2A-42DF-8B9D-D355D3911937}"/>
                  </a:ext>
                </a:extLst>
              </p:cNvPr>
              <p:cNvSpPr txBox="1"/>
              <p:nvPr/>
            </p:nvSpPr>
            <p:spPr>
              <a:xfrm>
                <a:off x="609599" y="2357807"/>
                <a:ext cx="5914491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log(odds)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1F051B2-9E2A-42DF-8B9D-D355D3911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2357807"/>
                <a:ext cx="5914491" cy="478080"/>
              </a:xfrm>
              <a:prstGeom prst="rect">
                <a:avLst/>
              </a:prstGeom>
              <a:blipFill>
                <a:blip r:embed="rId5"/>
                <a:stretch>
                  <a:fillRect l="-1546"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534B941-D1DF-4A9F-BCD2-874329CDE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362651"/>
              </p:ext>
            </p:extLst>
          </p:nvPr>
        </p:nvGraphicFramePr>
        <p:xfrm>
          <a:off x="280831" y="2997490"/>
          <a:ext cx="3798012" cy="3170730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054810">
                  <a:extLst>
                    <a:ext uri="{9D8B030D-6E8A-4147-A177-3AD203B41FA5}">
                      <a16:colId xmlns:a16="http://schemas.microsoft.com/office/drawing/2014/main" val="3796864170"/>
                    </a:ext>
                  </a:extLst>
                </a:gridCol>
                <a:gridCol w="554804">
                  <a:extLst>
                    <a:ext uri="{9D8B030D-6E8A-4147-A177-3AD203B41FA5}">
                      <a16:colId xmlns:a16="http://schemas.microsoft.com/office/drawing/2014/main" val="1879644183"/>
                    </a:ext>
                  </a:extLst>
                </a:gridCol>
                <a:gridCol w="996594">
                  <a:extLst>
                    <a:ext uri="{9D8B030D-6E8A-4147-A177-3AD203B41FA5}">
                      <a16:colId xmlns:a16="http://schemas.microsoft.com/office/drawing/2014/main" val="1831910082"/>
                    </a:ext>
                  </a:extLst>
                </a:gridCol>
                <a:gridCol w="1191804">
                  <a:extLst>
                    <a:ext uri="{9D8B030D-6E8A-4147-A177-3AD203B41FA5}">
                      <a16:colId xmlns:a16="http://schemas.microsoft.com/office/drawing/2014/main" val="4068361084"/>
                    </a:ext>
                  </a:extLst>
                </a:gridCol>
              </a:tblGrid>
              <a:tr h="7731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Likes Popcorn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Favorite Color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Loves Troll 2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333925"/>
                  </a:ext>
                </a:extLst>
              </a:tr>
              <a:tr h="79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33730261"/>
                  </a:ext>
                </a:extLst>
              </a:tr>
              <a:tr h="79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87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328805309"/>
                  </a:ext>
                </a:extLst>
              </a:tr>
              <a:tr h="79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4451917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7DBF0B-BC8F-4A15-8C37-528CEA881616}"/>
                  </a:ext>
                </a:extLst>
              </p:cNvPr>
              <p:cNvSpPr txBox="1"/>
              <p:nvPr/>
            </p:nvSpPr>
            <p:spPr>
              <a:xfrm>
                <a:off x="6191892" y="2349101"/>
                <a:ext cx="59144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gamma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gamma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27DBF0B-BC8F-4A15-8C37-528CEA881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892" y="2349101"/>
                <a:ext cx="5914491" cy="461665"/>
              </a:xfrm>
              <a:prstGeom prst="rect">
                <a:avLst/>
              </a:prstGeom>
              <a:blipFill>
                <a:blip r:embed="rId6"/>
                <a:stretch>
                  <a:fillRect l="-164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661B-F68C-47E1-B3CC-52116D6D9B2A}"/>
                  </a:ext>
                </a:extLst>
              </p:cNvPr>
              <p:cNvSpPr txBox="1"/>
              <p:nvPr/>
            </p:nvSpPr>
            <p:spPr>
              <a:xfrm>
                <a:off x="4183306" y="3864358"/>
                <a:ext cx="5914491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log(odds)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D00661B-F68C-47E1-B3CC-52116D6D9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306" y="3864358"/>
                <a:ext cx="5914491" cy="478080"/>
              </a:xfrm>
              <a:prstGeom prst="rect">
                <a:avLst/>
              </a:prstGeom>
              <a:blipFill>
                <a:blip r:embed="rId7"/>
                <a:stretch>
                  <a:fillRect l="-1546"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2A39BE-CE44-4C8B-B749-5FDB1B92CFB1}"/>
                  </a:ext>
                </a:extLst>
              </p:cNvPr>
              <p:cNvSpPr txBox="1"/>
              <p:nvPr/>
            </p:nvSpPr>
            <p:spPr>
              <a:xfrm>
                <a:off x="4183306" y="4713868"/>
                <a:ext cx="5914491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log(odds)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82A39BE-CE44-4C8B-B749-5FDB1B92C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306" y="4713868"/>
                <a:ext cx="5914491" cy="478080"/>
              </a:xfrm>
              <a:prstGeom prst="rect">
                <a:avLst/>
              </a:prstGeom>
              <a:blipFill>
                <a:blip r:embed="rId8"/>
                <a:stretch>
                  <a:fillRect l="-1546" t="-6329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542204-5AB4-4E8C-BB2D-34255C3395C4}"/>
                  </a:ext>
                </a:extLst>
              </p:cNvPr>
              <p:cNvSpPr txBox="1"/>
              <p:nvPr/>
            </p:nvSpPr>
            <p:spPr>
              <a:xfrm>
                <a:off x="4183306" y="5563379"/>
                <a:ext cx="5914491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log(odds)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542204-5AB4-4E8C-BB2D-34255C339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3306" y="5563379"/>
                <a:ext cx="5914491" cy="478080"/>
              </a:xfrm>
              <a:prstGeom prst="rect">
                <a:avLst/>
              </a:prstGeom>
              <a:blipFill>
                <a:blip r:embed="rId9"/>
                <a:stretch>
                  <a:fillRect l="-1546" t="-6410" b="-29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170391-2311-4A45-8658-3D0126F06B6F}"/>
                  </a:ext>
                </a:extLst>
              </p:cNvPr>
              <p:cNvSpPr txBox="1"/>
              <p:nvPr/>
            </p:nvSpPr>
            <p:spPr>
              <a:xfrm>
                <a:off x="8150824" y="3627279"/>
                <a:ext cx="3174715" cy="671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−1+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170391-2311-4A45-8658-3D0126F0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824" y="3627279"/>
                <a:ext cx="3174715" cy="6714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8A00B0-C311-4863-B05B-B7496AC2A899}"/>
                  </a:ext>
                </a:extLst>
              </p:cNvPr>
              <p:cNvSpPr txBox="1"/>
              <p:nvPr/>
            </p:nvSpPr>
            <p:spPr>
              <a:xfrm>
                <a:off x="8150824" y="4535760"/>
                <a:ext cx="3174715" cy="671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−1+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8A00B0-C311-4863-B05B-B7496AC2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824" y="4535760"/>
                <a:ext cx="3174715" cy="6714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CBC172-F778-451E-8E2B-28FB810AD743}"/>
                  </a:ext>
                </a:extLst>
              </p:cNvPr>
              <p:cNvSpPr txBox="1"/>
              <p:nvPr/>
            </p:nvSpPr>
            <p:spPr>
              <a:xfrm>
                <a:off x="8150824" y="5368711"/>
                <a:ext cx="3174715" cy="671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−0+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CBC172-F778-451E-8E2B-28FB810A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0824" y="5368711"/>
                <a:ext cx="3174715" cy="6714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AB2660-607D-4D90-A630-B8B41B581FA8}"/>
              </a:ext>
            </a:extLst>
          </p:cNvPr>
          <p:cNvCxnSpPr>
            <a:cxnSpLocks/>
          </p:cNvCxnSpPr>
          <p:nvPr/>
        </p:nvCxnSpPr>
        <p:spPr>
          <a:xfrm>
            <a:off x="8423949" y="4111104"/>
            <a:ext cx="272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3797B21-F6C8-4222-B969-CF7B32779A64}"/>
              </a:ext>
            </a:extLst>
          </p:cNvPr>
          <p:cNvCxnSpPr>
            <a:cxnSpLocks/>
          </p:cNvCxnSpPr>
          <p:nvPr/>
        </p:nvCxnSpPr>
        <p:spPr>
          <a:xfrm>
            <a:off x="8423949" y="4952908"/>
            <a:ext cx="272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DEEE9D6-FE97-4B68-9699-C964A32B2031}"/>
              </a:ext>
            </a:extLst>
          </p:cNvPr>
          <p:cNvCxnSpPr>
            <a:cxnSpLocks/>
          </p:cNvCxnSpPr>
          <p:nvPr/>
        </p:nvCxnSpPr>
        <p:spPr>
          <a:xfrm>
            <a:off x="8423949" y="5802419"/>
            <a:ext cx="27226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915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F185B6-AD80-4CF1-8F7A-7DC83C9CE64A}"/>
                  </a:ext>
                </a:extLst>
              </p:cNvPr>
              <p:cNvSpPr txBox="1"/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,and a different 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Loss Function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L(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,F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(x))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FF185B6-AD80-4CF1-8F7A-7DC83C9CE6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blipFill>
                <a:blip r:embed="rId3"/>
                <a:stretch>
                  <a:fillRect l="-111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7F1398C-FC22-4D6C-AD89-058DF9A47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50" y="1339545"/>
            <a:ext cx="3290496" cy="1018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6B401A-DE11-4D13-BFEE-834736A92122}"/>
              </a:ext>
            </a:extLst>
          </p:cNvPr>
          <p:cNvSpPr txBox="1"/>
          <p:nvPr/>
        </p:nvSpPr>
        <p:spPr>
          <a:xfrm>
            <a:off x="1746606" y="1561672"/>
            <a:ext cx="679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Initialize model with a constant value: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170391-2311-4A45-8658-3D0126F06B6F}"/>
                  </a:ext>
                </a:extLst>
              </p:cNvPr>
              <p:cNvSpPr txBox="1"/>
              <p:nvPr/>
            </p:nvSpPr>
            <p:spPr>
              <a:xfrm>
                <a:off x="527383" y="3627279"/>
                <a:ext cx="3174715" cy="671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−1+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B170391-2311-4A45-8658-3D0126F06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83" y="3627279"/>
                <a:ext cx="3174715" cy="67140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8A00B0-C311-4863-B05B-B7496AC2A899}"/>
                  </a:ext>
                </a:extLst>
              </p:cNvPr>
              <p:cNvSpPr txBox="1"/>
              <p:nvPr/>
            </p:nvSpPr>
            <p:spPr>
              <a:xfrm>
                <a:off x="527383" y="4535760"/>
                <a:ext cx="3174715" cy="671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−1+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8A00B0-C311-4863-B05B-B7496AC2A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83" y="4535760"/>
                <a:ext cx="3174715" cy="6714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CBC172-F778-451E-8E2B-28FB810AD743}"/>
                  </a:ext>
                </a:extLst>
              </p:cNvPr>
              <p:cNvSpPr txBox="1"/>
              <p:nvPr/>
            </p:nvSpPr>
            <p:spPr>
              <a:xfrm>
                <a:off x="527383" y="5368711"/>
                <a:ext cx="3174715" cy="671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−0+ </m:t>
                      </m:r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log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⁡(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𝑜𝑑𝑑𝑠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9CBC172-F778-451E-8E2B-28FB810AD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83" y="5368711"/>
                <a:ext cx="3174715" cy="67140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E3916D4-2BB5-49C9-BFB6-54D98D2F5565}"/>
              </a:ext>
            </a:extLst>
          </p:cNvPr>
          <p:cNvSpPr txBox="1"/>
          <p:nvPr/>
        </p:nvSpPr>
        <p:spPr>
          <a:xfrm>
            <a:off x="4006921" y="3732147"/>
            <a:ext cx="148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-1 +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2F09D-C7D1-489A-ABD6-78B7ED2F34BE}"/>
              </a:ext>
            </a:extLst>
          </p:cNvPr>
          <p:cNvSpPr txBox="1"/>
          <p:nvPr/>
        </p:nvSpPr>
        <p:spPr>
          <a:xfrm>
            <a:off x="4001782" y="4640628"/>
            <a:ext cx="148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-1 +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0F44ED-A364-45C8-80B5-DC3C5A36C218}"/>
              </a:ext>
            </a:extLst>
          </p:cNvPr>
          <p:cNvSpPr txBox="1"/>
          <p:nvPr/>
        </p:nvSpPr>
        <p:spPr>
          <a:xfrm>
            <a:off x="4001783" y="5473579"/>
            <a:ext cx="1489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-0 +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173B557-7276-40AD-9215-02247489C88E}"/>
              </a:ext>
            </a:extLst>
          </p:cNvPr>
          <p:cNvSpPr/>
          <p:nvPr/>
        </p:nvSpPr>
        <p:spPr>
          <a:xfrm>
            <a:off x="5661061" y="4640628"/>
            <a:ext cx="688368" cy="46166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2EA626-B2AA-41B2-8329-E31FB3E86967}"/>
              </a:ext>
            </a:extLst>
          </p:cNvPr>
          <p:cNvSpPr txBox="1"/>
          <p:nvPr/>
        </p:nvSpPr>
        <p:spPr>
          <a:xfrm>
            <a:off x="7304926" y="4583736"/>
            <a:ext cx="316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-2 + 3 x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0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15F11D-CDC0-4F83-A079-9F57B5C6F667}"/>
              </a:ext>
            </a:extLst>
          </p:cNvPr>
          <p:cNvSpPr txBox="1"/>
          <p:nvPr/>
        </p:nvSpPr>
        <p:spPr>
          <a:xfrm>
            <a:off x="8260423" y="5137878"/>
            <a:ext cx="316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2/3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5460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DDE3DE-0DEC-47D1-AAE9-D6908D277061}"/>
              </a:ext>
            </a:extLst>
          </p:cNvPr>
          <p:cNvSpPr txBox="1"/>
          <p:nvPr/>
        </p:nvSpPr>
        <p:spPr>
          <a:xfrm>
            <a:off x="1977775" y="2115720"/>
            <a:ext cx="3164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2/3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1FD847-8EA5-419A-8FE9-52B828B3E201}"/>
                  </a:ext>
                </a:extLst>
              </p:cNvPr>
              <p:cNvSpPr txBox="1"/>
              <p:nvPr/>
            </p:nvSpPr>
            <p:spPr>
              <a:xfrm>
                <a:off x="4960706" y="2420711"/>
                <a:ext cx="4933307" cy="6767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Log(odds) 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2/3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1−2/3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)= log(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1FD847-8EA5-419A-8FE9-52B828B3E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706" y="2420711"/>
                <a:ext cx="4933307" cy="676724"/>
              </a:xfrm>
              <a:prstGeom prst="rect">
                <a:avLst/>
              </a:prstGeom>
              <a:blipFill>
                <a:blip r:embed="rId2"/>
                <a:stretch>
                  <a:fillRect l="-1978" b="-18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2394EBE-72D6-4464-8C73-3E1C5CF77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246837"/>
              </p:ext>
            </p:extLst>
          </p:nvPr>
        </p:nvGraphicFramePr>
        <p:xfrm>
          <a:off x="280831" y="2997490"/>
          <a:ext cx="3798012" cy="3170730"/>
        </p:xfrm>
        <a:graphic>
          <a:graphicData uri="http://schemas.openxmlformats.org/drawingml/2006/table">
            <a:tbl>
              <a:tblPr>
                <a:noFill/>
                <a:tableStyleId>{D5BE5F87-F82A-474D-99FC-48BE25EC6D13}</a:tableStyleId>
              </a:tblPr>
              <a:tblGrid>
                <a:gridCol w="1054810">
                  <a:extLst>
                    <a:ext uri="{9D8B030D-6E8A-4147-A177-3AD203B41FA5}">
                      <a16:colId xmlns:a16="http://schemas.microsoft.com/office/drawing/2014/main" val="3796864170"/>
                    </a:ext>
                  </a:extLst>
                </a:gridCol>
                <a:gridCol w="554804">
                  <a:extLst>
                    <a:ext uri="{9D8B030D-6E8A-4147-A177-3AD203B41FA5}">
                      <a16:colId xmlns:a16="http://schemas.microsoft.com/office/drawing/2014/main" val="1879644183"/>
                    </a:ext>
                  </a:extLst>
                </a:gridCol>
                <a:gridCol w="996594">
                  <a:extLst>
                    <a:ext uri="{9D8B030D-6E8A-4147-A177-3AD203B41FA5}">
                      <a16:colId xmlns:a16="http://schemas.microsoft.com/office/drawing/2014/main" val="1831910082"/>
                    </a:ext>
                  </a:extLst>
                </a:gridCol>
                <a:gridCol w="1191804">
                  <a:extLst>
                    <a:ext uri="{9D8B030D-6E8A-4147-A177-3AD203B41FA5}">
                      <a16:colId xmlns:a16="http://schemas.microsoft.com/office/drawing/2014/main" val="4068361084"/>
                    </a:ext>
                  </a:extLst>
                </a:gridCol>
              </a:tblGrid>
              <a:tr h="7731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Likes Popcorn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Favorite Color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Loves Troll 2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333925"/>
                  </a:ext>
                </a:extLst>
              </a:tr>
              <a:tr h="79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33730261"/>
                  </a:ext>
                </a:extLst>
              </a:tr>
              <a:tr h="79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  <a:endParaRPr sz="2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87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green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Yes</a:t>
                      </a: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328805309"/>
                  </a:ext>
                </a:extLst>
              </a:tr>
              <a:tr h="79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No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44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blue</a:t>
                      </a:r>
                      <a:endParaRPr sz="2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/>
                        <a:t>No</a:t>
                      </a:r>
                      <a:endParaRPr sz="2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44519178"/>
                  </a:ext>
                </a:extLst>
              </a:tr>
            </a:tbl>
          </a:graphicData>
        </a:graphic>
      </p:graphicFrame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AF9644F-307B-45D5-B90C-B4F55050AFE4}"/>
              </a:ext>
            </a:extLst>
          </p:cNvPr>
          <p:cNvSpPr/>
          <p:nvPr/>
        </p:nvSpPr>
        <p:spPr>
          <a:xfrm>
            <a:off x="4274049" y="3160339"/>
            <a:ext cx="4212405" cy="2624012"/>
          </a:xfrm>
          <a:custGeom>
            <a:avLst/>
            <a:gdLst>
              <a:gd name="connsiteX0" fmla="*/ 0 w 4212405"/>
              <a:gd name="connsiteY0" fmla="*/ 3513762 h 3513762"/>
              <a:gd name="connsiteX1" fmla="*/ 3298005 w 4212405"/>
              <a:gd name="connsiteY1" fmla="*/ 2455524 h 3513762"/>
              <a:gd name="connsiteX2" fmla="*/ 4212405 w 4212405"/>
              <a:gd name="connsiteY2" fmla="*/ 0 h 351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2405" h="3513762">
                <a:moveTo>
                  <a:pt x="0" y="3513762"/>
                </a:moveTo>
                <a:cubicBezTo>
                  <a:pt x="1297968" y="3277456"/>
                  <a:pt x="2595937" y="3041151"/>
                  <a:pt x="3298005" y="2455524"/>
                </a:cubicBezTo>
                <a:cubicBezTo>
                  <a:pt x="4000073" y="1869897"/>
                  <a:pt x="4106239" y="934948"/>
                  <a:pt x="4212405" y="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CA12FA15-6F7A-4D2C-86B2-C0C3B8F27A9C}"/>
              </a:ext>
            </a:extLst>
          </p:cNvPr>
          <p:cNvSpPr/>
          <p:nvPr/>
        </p:nvSpPr>
        <p:spPr>
          <a:xfrm rot="10800000">
            <a:off x="4149486" y="3765477"/>
            <a:ext cx="277404" cy="1633591"/>
          </a:xfrm>
          <a:prstGeom prst="leftBrace">
            <a:avLst>
              <a:gd name="adj1" fmla="val 77381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991EC-DB7D-44A4-9C0B-A8D2CDF94683}"/>
                  </a:ext>
                </a:extLst>
              </p:cNvPr>
              <p:cNvSpPr txBox="1"/>
              <p:nvPr/>
            </p:nvSpPr>
            <p:spPr>
              <a:xfrm>
                <a:off x="5818597" y="3847505"/>
                <a:ext cx="5914491" cy="4780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log(odds)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9991EC-DB7D-44A4-9C0B-A8D2CDF94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597" y="3847505"/>
                <a:ext cx="5914491" cy="478080"/>
              </a:xfrm>
              <a:prstGeom prst="rect">
                <a:avLst/>
              </a:prstGeom>
              <a:blipFill>
                <a:blip r:embed="rId3"/>
                <a:stretch>
                  <a:fillRect l="-1545" t="-6329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D9F586-1473-4B0B-9857-19BAA8B90B99}"/>
                  </a:ext>
                </a:extLst>
              </p:cNvPr>
              <p:cNvSpPr txBox="1"/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,and a different 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Loss Function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L(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,F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(x))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1D9F586-1473-4B0B-9857-19BAA8B90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blipFill>
                <a:blip r:embed="rId4"/>
                <a:stretch>
                  <a:fillRect l="-111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C0C3746-891F-4218-BBEA-5516EFC619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050" y="1339545"/>
            <a:ext cx="3290496" cy="10182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64F032-F5B6-4930-891D-4F6559B266F5}"/>
              </a:ext>
            </a:extLst>
          </p:cNvPr>
          <p:cNvSpPr txBox="1"/>
          <p:nvPr/>
        </p:nvSpPr>
        <p:spPr>
          <a:xfrm>
            <a:off x="1746606" y="1561672"/>
            <a:ext cx="679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Initialize model with a constant value: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451A0E9-D6E4-46B6-9AAD-581236B70D4E}"/>
              </a:ext>
            </a:extLst>
          </p:cNvPr>
          <p:cNvSpPr/>
          <p:nvPr/>
        </p:nvSpPr>
        <p:spPr>
          <a:xfrm>
            <a:off x="4427241" y="2063306"/>
            <a:ext cx="3894826" cy="2518968"/>
          </a:xfrm>
          <a:custGeom>
            <a:avLst/>
            <a:gdLst>
              <a:gd name="connsiteX0" fmla="*/ 93388 w 3894826"/>
              <a:gd name="connsiteY0" fmla="*/ 2518968 h 2518968"/>
              <a:gd name="connsiteX1" fmla="*/ 863950 w 3894826"/>
              <a:gd name="connsiteY1" fmla="*/ 1635391 h 2518968"/>
              <a:gd name="connsiteX2" fmla="*/ 52292 w 3894826"/>
              <a:gd name="connsiteY2" fmla="*/ 638797 h 2518968"/>
              <a:gd name="connsiteX3" fmla="*/ 504355 w 3894826"/>
              <a:gd name="connsiteY3" fmla="*/ 1800 h 2518968"/>
              <a:gd name="connsiteX4" fmla="*/ 3894826 w 3894826"/>
              <a:gd name="connsiteY4" fmla="*/ 433314 h 2518968"/>
              <a:gd name="connsiteX5" fmla="*/ 3894826 w 3894826"/>
              <a:gd name="connsiteY5" fmla="*/ 433314 h 251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4826" h="2518968">
                <a:moveTo>
                  <a:pt x="93388" y="2518968"/>
                </a:moveTo>
                <a:cubicBezTo>
                  <a:pt x="482093" y="2233860"/>
                  <a:pt x="870799" y="1948753"/>
                  <a:pt x="863950" y="1635391"/>
                </a:cubicBezTo>
                <a:cubicBezTo>
                  <a:pt x="857101" y="1322029"/>
                  <a:pt x="112225" y="911062"/>
                  <a:pt x="52292" y="638797"/>
                </a:cubicBezTo>
                <a:cubicBezTo>
                  <a:pt x="-7641" y="366532"/>
                  <a:pt x="-136067" y="36047"/>
                  <a:pt x="504355" y="1800"/>
                </a:cubicBezTo>
                <a:cubicBezTo>
                  <a:pt x="1144777" y="-32447"/>
                  <a:pt x="3894826" y="433314"/>
                  <a:pt x="3894826" y="433314"/>
                </a:cubicBezTo>
                <a:lnTo>
                  <a:pt x="3894826" y="433314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017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CAFC9F-3711-4F6C-9C3B-F3C6389E3C32}"/>
                  </a:ext>
                </a:extLst>
              </p:cNvPr>
              <p:cNvSpPr txBox="1"/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Input: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,and a different 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Loss Function 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L(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y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US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,F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(x))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CAFC9F-3711-4F6C-9C3B-F3C6389E3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686" y="606175"/>
                <a:ext cx="8794680" cy="462947"/>
              </a:xfrm>
              <a:prstGeom prst="rect">
                <a:avLst/>
              </a:prstGeom>
              <a:blipFill>
                <a:blip r:embed="rId2"/>
                <a:stretch>
                  <a:fillRect l="-1110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7B89C02-D507-41ED-9691-8ED3ED35E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050" y="1339545"/>
            <a:ext cx="3290496" cy="1018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5DC06E-9921-4394-B3DC-4CB27D2B594B}"/>
              </a:ext>
            </a:extLst>
          </p:cNvPr>
          <p:cNvSpPr txBox="1"/>
          <p:nvPr/>
        </p:nvSpPr>
        <p:spPr>
          <a:xfrm>
            <a:off x="1746606" y="1561672"/>
            <a:ext cx="6791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1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Initialize model with a constant value: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B0AED35-B89A-45D0-B40C-941C6216B37C}"/>
              </a:ext>
            </a:extLst>
          </p:cNvPr>
          <p:cNvGrpSpPr/>
          <p:nvPr/>
        </p:nvGrpSpPr>
        <p:grpSpPr>
          <a:xfrm>
            <a:off x="7575241" y="2515887"/>
            <a:ext cx="2894125" cy="1018262"/>
            <a:chOff x="6650567" y="2919869"/>
            <a:chExt cx="2894125" cy="1018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48D2430-DD60-45DA-A1E9-FE9437FB5E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7928"/>
            <a:stretch/>
          </p:blipFill>
          <p:spPr>
            <a:xfrm>
              <a:off x="6650567" y="2919869"/>
              <a:ext cx="726278" cy="101826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77F4A0D-0987-46A2-B393-C8FE82785199}"/>
                </a:ext>
              </a:extLst>
            </p:cNvPr>
            <p:cNvSpPr txBox="1"/>
            <p:nvPr/>
          </p:nvSpPr>
          <p:spPr>
            <a:xfrm>
              <a:off x="7292043" y="3136523"/>
              <a:ext cx="22526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= log(2/1) = 0.69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189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76637-0246-4381-AFBD-269AEE967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19" b="-1"/>
          <a:stretch/>
        </p:blipFill>
        <p:spPr>
          <a:xfrm>
            <a:off x="839861" y="1695236"/>
            <a:ext cx="8909508" cy="4187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07E9B-277E-48E3-A2D4-7A85300B2EFF}"/>
              </a:ext>
            </a:extLst>
          </p:cNvPr>
          <p:cNvSpPr txBox="1"/>
          <p:nvPr/>
        </p:nvSpPr>
        <p:spPr>
          <a:xfrm>
            <a:off x="1489754" y="1233571"/>
            <a:ext cx="330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for m = 1 to M:</a:t>
            </a:r>
          </a:p>
        </p:txBody>
      </p:sp>
    </p:spTree>
    <p:extLst>
      <p:ext uri="{BB962C8B-B14F-4D97-AF65-F5344CB8AC3E}">
        <p14:creationId xmlns:p14="http://schemas.microsoft.com/office/powerpoint/2010/main" val="34341786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284C9-DA87-42D7-90B5-1A147E2F2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8" b="63158"/>
          <a:stretch/>
        </p:blipFill>
        <p:spPr>
          <a:xfrm>
            <a:off x="839861" y="1633590"/>
            <a:ext cx="8909508" cy="1253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C7E0C-0D40-49A3-9C3B-00538CE57DBF}"/>
              </a:ext>
            </a:extLst>
          </p:cNvPr>
          <p:cNvSpPr txBox="1"/>
          <p:nvPr/>
        </p:nvSpPr>
        <p:spPr>
          <a:xfrm>
            <a:off x="1489754" y="1233571"/>
            <a:ext cx="330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for m = 1 to 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789293-784D-4C77-8EDB-72AD3932FB11}"/>
                  </a:ext>
                </a:extLst>
              </p:cNvPr>
              <p:cNvSpPr txBox="1"/>
              <p:nvPr/>
            </p:nvSpPr>
            <p:spPr>
              <a:xfrm>
                <a:off x="4534327" y="3299049"/>
                <a:ext cx="7157664" cy="671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log(odds)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789293-784D-4C77-8EDB-72AD3932F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4327" y="3299049"/>
                <a:ext cx="7157664" cy="671915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9B4ECC-B072-46CF-9C00-B6398094DEFE}"/>
                  </a:ext>
                </a:extLst>
              </p:cNvPr>
              <p:cNvSpPr txBox="1"/>
              <p:nvPr/>
            </p:nvSpPr>
            <p:spPr>
              <a:xfrm>
                <a:off x="4686727" y="4735718"/>
                <a:ext cx="7157664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 (-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𝑜𝑑𝑑𝑠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𝑜𝑑𝑑𝑠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9B4ECC-B072-46CF-9C00-B6398094D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727" y="4735718"/>
                <a:ext cx="7157664" cy="689484"/>
              </a:xfrm>
              <a:prstGeom prst="rect">
                <a:avLst/>
              </a:prstGeom>
              <a:blipFill>
                <a:blip r:embed="rId4"/>
                <a:stretch>
                  <a:fillRect l="-1363" b="-8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521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/>
        </p:nvSpPr>
        <p:spPr>
          <a:xfrm>
            <a:off x="727788" y="699797"/>
            <a:ext cx="48519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ịch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sử hình thành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17"/>
          <p:cNvCxnSpPr/>
          <p:nvPr/>
        </p:nvCxnSpPr>
        <p:spPr>
          <a:xfrm>
            <a:off x="1735904" y="1346128"/>
            <a:ext cx="329184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" name="Google Shape;161;p17"/>
          <p:cNvSpPr/>
          <p:nvPr/>
        </p:nvSpPr>
        <p:spPr>
          <a:xfrm rot="10374155">
            <a:off x="6447544" y="-440447"/>
            <a:ext cx="8511840" cy="6794613"/>
          </a:xfrm>
          <a:custGeom>
            <a:avLst/>
            <a:gdLst/>
            <a:ahLst/>
            <a:cxnLst/>
            <a:rect l="l" t="t" r="r" b="b"/>
            <a:pathLst>
              <a:path w="8511840" h="6794613" extrusionOk="0">
                <a:moveTo>
                  <a:pt x="88642" y="5640960"/>
                </a:moveTo>
                <a:cubicBezTo>
                  <a:pt x="-407265" y="4840201"/>
                  <a:pt x="1303490" y="3512152"/>
                  <a:pt x="2100841" y="2465507"/>
                </a:cubicBezTo>
                <a:cubicBezTo>
                  <a:pt x="2898192" y="1418862"/>
                  <a:pt x="3120578" y="58346"/>
                  <a:pt x="3986928" y="1440"/>
                </a:cubicBezTo>
                <a:cubicBezTo>
                  <a:pt x="4853278" y="-55466"/>
                  <a:pt x="5212213" y="1589379"/>
                  <a:pt x="5971776" y="2317726"/>
                </a:cubicBezTo>
                <a:cubicBezTo>
                  <a:pt x="6731339" y="3046073"/>
                  <a:pt x="8592041" y="3277574"/>
                  <a:pt x="8509159" y="4653824"/>
                </a:cubicBezTo>
                <a:cubicBezTo>
                  <a:pt x="8408587" y="6240136"/>
                  <a:pt x="7205207" y="7773570"/>
                  <a:pt x="4863927" y="6003889"/>
                </a:cubicBezTo>
                <a:cubicBezTo>
                  <a:pt x="3543451" y="5143126"/>
                  <a:pt x="837762" y="7349691"/>
                  <a:pt x="88642" y="5640960"/>
                </a:cubicBezTo>
                <a:close/>
              </a:path>
            </a:pathLst>
          </a:cu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2" name="Google Shape;16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6153" y="935032"/>
            <a:ext cx="4389500" cy="49930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17"/>
          <p:cNvCxnSpPr/>
          <p:nvPr/>
        </p:nvCxnSpPr>
        <p:spPr>
          <a:xfrm rot="10800000">
            <a:off x="2770140" y="1939057"/>
            <a:ext cx="0" cy="5212080"/>
          </a:xfrm>
          <a:prstGeom prst="straightConnector1">
            <a:avLst/>
          </a:prstGeom>
          <a:noFill/>
          <a:ln w="76200" cap="flat" cmpd="sng">
            <a:solidFill>
              <a:srgbClr val="54813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64" name="Google Shape;164;p17"/>
          <p:cNvSpPr/>
          <p:nvPr/>
        </p:nvSpPr>
        <p:spPr>
          <a:xfrm rot="1810406">
            <a:off x="7933881" y="5887878"/>
            <a:ext cx="2092318" cy="1198450"/>
          </a:xfrm>
          <a:custGeom>
            <a:avLst/>
            <a:gdLst/>
            <a:ahLst/>
            <a:cxnLst/>
            <a:rect l="l" t="t" r="r" b="b"/>
            <a:pathLst>
              <a:path w="3634643" h="2081872" extrusionOk="0">
                <a:moveTo>
                  <a:pt x="193586" y="269228"/>
                </a:moveTo>
                <a:cubicBezTo>
                  <a:pt x="478922" y="-20332"/>
                  <a:pt x="830298" y="396228"/>
                  <a:pt x="1090234" y="396228"/>
                </a:cubicBezTo>
                <a:cubicBezTo>
                  <a:pt x="1925047" y="370828"/>
                  <a:pt x="2353460" y="-264172"/>
                  <a:pt x="3178113" y="126988"/>
                </a:cubicBezTo>
                <a:cubicBezTo>
                  <a:pt x="3850366" y="483874"/>
                  <a:pt x="3746484" y="1967024"/>
                  <a:pt x="3087202" y="1951694"/>
                </a:cubicBezTo>
                <a:cubicBezTo>
                  <a:pt x="2246453" y="1917827"/>
                  <a:pt x="1288335" y="2308473"/>
                  <a:pt x="584746" y="1878366"/>
                </a:cubicBezTo>
                <a:cubicBezTo>
                  <a:pt x="112306" y="1523173"/>
                  <a:pt x="-233134" y="736181"/>
                  <a:pt x="193586" y="269228"/>
                </a:cubicBezTo>
                <a:close/>
              </a:path>
            </a:pathLst>
          </a:cu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8462297" y="5698538"/>
            <a:ext cx="1757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Tianqi Chen </a:t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2641901" y="2983051"/>
            <a:ext cx="256478" cy="256478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2641901" y="5331734"/>
            <a:ext cx="256478" cy="256478"/>
          </a:xfrm>
          <a:prstGeom prst="ellipse">
            <a:avLst/>
          </a:prstGeom>
          <a:solidFill>
            <a:srgbClr val="54813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919676" y="2849680"/>
            <a:ext cx="140209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919677" y="5198363"/>
            <a:ext cx="140209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3249349" y="4906013"/>
            <a:ext cx="37632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Thuật toán Gradient Tree Boosting (GTB) được đề xuất do Fiedman và cộng sự.</a:t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3249349" y="2695791"/>
            <a:ext cx="37632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 được phát triển và hình thành bởi Tianqi Chen.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E284C9-DA87-42D7-90B5-1A147E2F2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8" b="63158"/>
          <a:stretch/>
        </p:blipFill>
        <p:spPr>
          <a:xfrm>
            <a:off x="839861" y="1633590"/>
            <a:ext cx="8909508" cy="1253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C7E0C-0D40-49A3-9C3B-00538CE57DBF}"/>
              </a:ext>
            </a:extLst>
          </p:cNvPr>
          <p:cNvSpPr txBox="1"/>
          <p:nvPr/>
        </p:nvSpPr>
        <p:spPr>
          <a:xfrm>
            <a:off x="1489754" y="1233571"/>
            <a:ext cx="330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for m = 1 to 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9B4ECC-B072-46CF-9C00-B6398094DEFE}"/>
                  </a:ext>
                </a:extLst>
              </p:cNvPr>
              <p:cNvSpPr txBox="1"/>
              <p:nvPr/>
            </p:nvSpPr>
            <p:spPr>
              <a:xfrm>
                <a:off x="4686727" y="4735718"/>
                <a:ext cx="7157664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-1 (-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𝑜𝑑𝑑𝑠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𝑜𝑑𝑑𝑠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9B4ECC-B072-46CF-9C00-B6398094D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727" y="4735718"/>
                <a:ext cx="7157664" cy="689484"/>
              </a:xfrm>
              <a:prstGeom prst="rect">
                <a:avLst/>
              </a:prstGeom>
              <a:blipFill>
                <a:blip r:embed="rId3"/>
                <a:stretch>
                  <a:fillRect l="-1363" b="-8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D3FA8E-BFA8-4CDA-BC30-B8746AA444A3}"/>
                  </a:ext>
                </a:extLst>
              </p:cNvPr>
              <p:cNvSpPr txBox="1"/>
              <p:nvPr/>
            </p:nvSpPr>
            <p:spPr>
              <a:xfrm>
                <a:off x="4553162" y="5425202"/>
                <a:ext cx="7157664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=(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𝑜𝑑𝑑𝑠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𝑜𝑑𝑑𝑠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D3FA8E-BFA8-4CDA-BC30-B8746AA44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162" y="5425202"/>
                <a:ext cx="7157664" cy="689484"/>
              </a:xfrm>
              <a:prstGeom prst="rect">
                <a:avLst/>
              </a:prstGeom>
              <a:blipFill>
                <a:blip r:embed="rId4"/>
                <a:stretch>
                  <a:fillRect l="-1363" b="-8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9570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D3FA8E-BFA8-4CDA-BC30-B8746AA444A3}"/>
                  </a:ext>
                </a:extLst>
              </p:cNvPr>
              <p:cNvSpPr txBox="1"/>
              <p:nvPr/>
            </p:nvSpPr>
            <p:spPr>
              <a:xfrm>
                <a:off x="4686727" y="4736165"/>
                <a:ext cx="7157664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(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𝑜𝑑𝑑𝑠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𝑜𝑑𝑑𝑠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0D3FA8E-BFA8-4CDA-BC30-B8746AA44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727" y="4736165"/>
                <a:ext cx="7157664" cy="689484"/>
              </a:xfrm>
              <a:prstGeom prst="rect">
                <a:avLst/>
              </a:prstGeom>
              <a:blipFill>
                <a:blip r:embed="rId2"/>
                <a:stretch>
                  <a:fillRect b="-8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CE284C9-DA87-42D7-90B5-1A147E2F2E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8" b="63158"/>
          <a:stretch/>
        </p:blipFill>
        <p:spPr>
          <a:xfrm>
            <a:off x="839861" y="1633590"/>
            <a:ext cx="8909508" cy="12534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2C7E0C-0D40-49A3-9C3B-00538CE57DBF}"/>
              </a:ext>
            </a:extLst>
          </p:cNvPr>
          <p:cNvSpPr txBox="1"/>
          <p:nvPr/>
        </p:nvSpPr>
        <p:spPr>
          <a:xfrm>
            <a:off x="1489754" y="1233571"/>
            <a:ext cx="330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for m = 1 to M: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43094-B4CA-4D14-BA91-B33ADECEC991}"/>
              </a:ext>
            </a:extLst>
          </p:cNvPr>
          <p:cNvSpPr txBox="1"/>
          <p:nvPr/>
        </p:nvSpPr>
        <p:spPr>
          <a:xfrm>
            <a:off x="5147353" y="3544584"/>
            <a:ext cx="5948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Observed – p = Pseudo Residual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BAC4604-C644-4838-9971-2BC3842DD264}"/>
              </a:ext>
            </a:extLst>
          </p:cNvPr>
          <p:cNvGrpSpPr/>
          <p:nvPr/>
        </p:nvGrpSpPr>
        <p:grpSpPr>
          <a:xfrm>
            <a:off x="1489754" y="3970964"/>
            <a:ext cx="2894125" cy="1018262"/>
            <a:chOff x="6650567" y="2919869"/>
            <a:chExt cx="2894125" cy="10182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E4843F-DCAD-4C9E-8CE7-0B6C4F229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7928"/>
            <a:stretch/>
          </p:blipFill>
          <p:spPr>
            <a:xfrm>
              <a:off x="6650567" y="2919869"/>
              <a:ext cx="726278" cy="101826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9765A0-1F7C-4AAC-9DDD-F8E3C3683B4B}"/>
                </a:ext>
              </a:extLst>
            </p:cNvPr>
            <p:cNvSpPr txBox="1"/>
            <p:nvPr/>
          </p:nvSpPr>
          <p:spPr>
            <a:xfrm>
              <a:off x="7292043" y="3136523"/>
              <a:ext cx="22526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anose="020F0502020204030204" pitchFamily="34" charset="0"/>
                  <a:cs typeface="Calibri" panose="020F0502020204030204" pitchFamily="34" charset="0"/>
                </a:rPr>
                <a:t>= log(2/1) = 0.69</a:t>
              </a:r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54DA12-F5A8-4BA2-B545-9789AFA08D73}"/>
              </a:ext>
            </a:extLst>
          </p:cNvPr>
          <p:cNvCxnSpPr/>
          <p:nvPr/>
        </p:nvCxnSpPr>
        <p:spPr>
          <a:xfrm>
            <a:off x="4686727" y="4366517"/>
            <a:ext cx="2381893" cy="369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25FB8E-DD42-4942-B2AA-631324581B6E}"/>
                  </a:ext>
                </a:extLst>
              </p:cNvPr>
              <p:cNvSpPr txBox="1"/>
              <p:nvPr/>
            </p:nvSpPr>
            <p:spPr>
              <a:xfrm>
                <a:off x="4686726" y="5450555"/>
                <a:ext cx="8084051" cy="1058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=(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2/1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log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⁡(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2/1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=(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</a:t>
                </a:r>
                <a:b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=(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- 0.67)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E25FB8E-DD42-4942-B2AA-631324581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726" y="5450555"/>
                <a:ext cx="8084051" cy="1058816"/>
              </a:xfrm>
              <a:prstGeom prst="rect">
                <a:avLst/>
              </a:prstGeom>
              <a:blipFill>
                <a:blip r:embed="rId5"/>
                <a:stretch>
                  <a:fillRect b="-1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963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C51879-1526-492A-8AC5-FB56996596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6713796"/>
                  </p:ext>
                </p:extLst>
              </p:nvPr>
            </p:nvGraphicFramePr>
            <p:xfrm>
              <a:off x="280830" y="2997490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FFA3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BDC51879-1526-492A-8AC5-FB56996596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6713796"/>
                  </p:ext>
                </p:extLst>
              </p:nvPr>
            </p:nvGraphicFramePr>
            <p:xfrm>
              <a:off x="280830" y="2997490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blipFill>
                          <a:blip r:embed="rId2"/>
                          <a:stretch>
                            <a:fillRect l="-538760" t="-787" r="-1550" b="-311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5BFE3BAB-96E9-425A-8854-1F51AD488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18" b="63158"/>
          <a:stretch/>
        </p:blipFill>
        <p:spPr>
          <a:xfrm>
            <a:off x="839861" y="1633590"/>
            <a:ext cx="8909508" cy="12534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7D800E-40D2-47E2-AA49-6DCC6EE31B27}"/>
              </a:ext>
            </a:extLst>
          </p:cNvPr>
          <p:cNvSpPr txBox="1"/>
          <p:nvPr/>
        </p:nvSpPr>
        <p:spPr>
          <a:xfrm>
            <a:off x="1489754" y="1233571"/>
            <a:ext cx="3308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for m = 1 to 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857C51-8784-4CF6-B7AC-612BDCF036D4}"/>
                  </a:ext>
                </a:extLst>
              </p:cNvPr>
              <p:cNvSpPr/>
              <p:nvPr/>
            </p:nvSpPr>
            <p:spPr>
              <a:xfrm>
                <a:off x="5294615" y="4097045"/>
                <a:ext cx="51370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=(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- 0.67)= 1 – 0.67 = 0.33</a:t>
                </a:r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D857C51-8784-4CF6-B7AC-612BDCF036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15" y="4097045"/>
                <a:ext cx="5137047" cy="477888"/>
              </a:xfrm>
              <a:prstGeom prst="rect">
                <a:avLst/>
              </a:prstGeom>
              <a:blipFill>
                <a:blip r:embed="rId4"/>
                <a:stretch>
                  <a:fillRect t="-8974" r="-831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4B8BA4-DC85-4BFD-ABAC-C6400DB82E25}"/>
                  </a:ext>
                </a:extLst>
              </p:cNvPr>
              <p:cNvSpPr/>
              <p:nvPr/>
            </p:nvSpPr>
            <p:spPr>
              <a:xfrm>
                <a:off x="5294615" y="4930473"/>
                <a:ext cx="5137047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=(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- 0.67)= 1 – 0.67 = 0.33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F4B8BA4-DC85-4BFD-ABAC-C6400DB82E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15" y="4930473"/>
                <a:ext cx="5137047" cy="477888"/>
              </a:xfrm>
              <a:prstGeom prst="rect">
                <a:avLst/>
              </a:prstGeom>
              <a:blipFill>
                <a:blip r:embed="rId5"/>
                <a:stretch>
                  <a:fillRect t="-8974" r="-950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F45AAF-ED28-4E88-B2CC-6879DE737C68}"/>
                  </a:ext>
                </a:extLst>
              </p:cNvPr>
              <p:cNvSpPr/>
              <p:nvPr/>
            </p:nvSpPr>
            <p:spPr>
              <a:xfrm>
                <a:off x="5294615" y="5763901"/>
                <a:ext cx="5238742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3,1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=(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- 0.67)= 0 – 0.67 = -0.67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5F45AAF-ED28-4E88-B2CC-6879DE737C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4615" y="5763901"/>
                <a:ext cx="5238742" cy="477888"/>
              </a:xfrm>
              <a:prstGeom prst="rect">
                <a:avLst/>
              </a:prstGeom>
              <a:blipFill>
                <a:blip r:embed="rId6"/>
                <a:stretch>
                  <a:fillRect t="-8974" r="-698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80372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5;p56">
            <a:extLst>
              <a:ext uri="{FF2B5EF4-FFF2-40B4-BE49-F238E27FC236}">
                <a16:creationId xmlns:a16="http://schemas.microsoft.com/office/drawing/2014/main" id="{9F19BBE4-9038-44EC-A98D-EABE93CE4A66}"/>
              </a:ext>
            </a:extLst>
          </p:cNvPr>
          <p:cNvSpPr txBox="1"/>
          <p:nvPr/>
        </p:nvSpPr>
        <p:spPr>
          <a:xfrm>
            <a:off x="971550" y="876300"/>
            <a:ext cx="3848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latin typeface="Calibri"/>
                <a:ea typeface="Calibri"/>
                <a:cs typeface="Calibri"/>
                <a:sym typeface="Calibri"/>
              </a:rPr>
              <a:t>(B)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Fit a regression tree to the r</a:t>
            </a:r>
            <a:r>
              <a:rPr lang="en-US" sz="2600" baseline="-25000" dirty="0">
                <a:latin typeface="Calibri"/>
                <a:ea typeface="Calibri"/>
                <a:cs typeface="Calibri"/>
                <a:sym typeface="Calibri"/>
              </a:rPr>
              <a:t>im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 values and create terminal regions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600" baseline="-25000" dirty="0" err="1">
                <a:latin typeface="Calibri"/>
                <a:ea typeface="Calibri"/>
                <a:cs typeface="Calibri"/>
                <a:sym typeface="Calibri"/>
              </a:rPr>
              <a:t>jm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, for </a:t>
            </a:r>
            <a:br>
              <a:rPr lang="en-US" sz="2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j= 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600" dirty="0"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en-US" sz="2600" dirty="0" err="1"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2600" baseline="-25000" dirty="0" err="1">
                <a:latin typeface="Calibri"/>
                <a:ea typeface="Calibri"/>
                <a:cs typeface="Calibri"/>
                <a:sym typeface="Calibri"/>
              </a:rPr>
              <a:t>m</a:t>
            </a:r>
            <a:endParaRPr sz="26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EE925D0-1B81-40FD-A3D8-1FFA7BEFC0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127914"/>
                  </p:ext>
                </p:extLst>
              </p:nvPr>
            </p:nvGraphicFramePr>
            <p:xfrm>
              <a:off x="280830" y="2997490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FFA3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7EE925D0-1B81-40FD-A3D8-1FFA7BEFC0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2127914"/>
                  </p:ext>
                </p:extLst>
              </p:nvPr>
            </p:nvGraphicFramePr>
            <p:xfrm>
              <a:off x="280830" y="2997490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blipFill>
                          <a:blip r:embed="rId3"/>
                          <a:stretch>
                            <a:fillRect l="-538760" t="-787" r="-1550" b="-311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Google Shape;1163;p59">
            <a:extLst>
              <a:ext uri="{FF2B5EF4-FFF2-40B4-BE49-F238E27FC236}">
                <a16:creationId xmlns:a16="http://schemas.microsoft.com/office/drawing/2014/main" id="{484AAF25-8A17-414D-9F8D-C74B9B15EE4D}"/>
              </a:ext>
            </a:extLst>
          </p:cNvPr>
          <p:cNvSpPr txBox="1"/>
          <p:nvPr/>
        </p:nvSpPr>
        <p:spPr>
          <a:xfrm>
            <a:off x="7449321" y="2133663"/>
            <a:ext cx="2064547" cy="553968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Likes popcorn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64;p59">
            <a:extLst>
              <a:ext uri="{FF2B5EF4-FFF2-40B4-BE49-F238E27FC236}">
                <a16:creationId xmlns:a16="http://schemas.microsoft.com/office/drawing/2014/main" id="{0698EA96-19FF-4378-88DA-DB93BE8A822D}"/>
              </a:ext>
            </a:extLst>
          </p:cNvPr>
          <p:cNvSpPr txBox="1"/>
          <p:nvPr/>
        </p:nvSpPr>
        <p:spPr>
          <a:xfrm>
            <a:off x="6182694" y="2934694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165;p59">
            <a:extLst>
              <a:ext uri="{FF2B5EF4-FFF2-40B4-BE49-F238E27FC236}">
                <a16:creationId xmlns:a16="http://schemas.microsoft.com/office/drawing/2014/main" id="{1026942B-42A7-478B-91DF-D43C451438FB}"/>
              </a:ext>
            </a:extLst>
          </p:cNvPr>
          <p:cNvSpPr txBox="1"/>
          <p:nvPr/>
        </p:nvSpPr>
        <p:spPr>
          <a:xfrm>
            <a:off x="9039070" y="2989133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0.33, -0.7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Google Shape;1166;p59">
            <a:extLst>
              <a:ext uri="{FF2B5EF4-FFF2-40B4-BE49-F238E27FC236}">
                <a16:creationId xmlns:a16="http://schemas.microsoft.com/office/drawing/2014/main" id="{4097F7B8-9FF3-44CE-8E04-E36C441EB1E3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7126194" y="2687631"/>
            <a:ext cx="1355401" cy="24706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" name="Google Shape;1167;p59">
            <a:extLst>
              <a:ext uri="{FF2B5EF4-FFF2-40B4-BE49-F238E27FC236}">
                <a16:creationId xmlns:a16="http://schemas.microsoft.com/office/drawing/2014/main" id="{2D5DF755-E814-4C5C-9BD7-B0A931CD6FB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>
            <a:off x="8481595" y="2687631"/>
            <a:ext cx="1500975" cy="30150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1168;p59">
            <a:extLst>
              <a:ext uri="{FF2B5EF4-FFF2-40B4-BE49-F238E27FC236}">
                <a16:creationId xmlns:a16="http://schemas.microsoft.com/office/drawing/2014/main" id="{D598855D-F50E-4AE4-A473-D6363CF03DB4}"/>
              </a:ext>
            </a:extLst>
          </p:cNvPr>
          <p:cNvSpPr txBox="1"/>
          <p:nvPr/>
        </p:nvSpPr>
        <p:spPr>
          <a:xfrm>
            <a:off x="6584547" y="3375711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1,1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69;p59">
            <a:extLst>
              <a:ext uri="{FF2B5EF4-FFF2-40B4-BE49-F238E27FC236}">
                <a16:creationId xmlns:a16="http://schemas.microsoft.com/office/drawing/2014/main" id="{7E4E940C-A69F-4253-AABA-130415B8599D}"/>
              </a:ext>
            </a:extLst>
          </p:cNvPr>
          <p:cNvSpPr txBox="1"/>
          <p:nvPr/>
        </p:nvSpPr>
        <p:spPr>
          <a:xfrm>
            <a:off x="9440923" y="3375711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2,1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8;p58">
            <a:extLst>
              <a:ext uri="{FF2B5EF4-FFF2-40B4-BE49-F238E27FC236}">
                <a16:creationId xmlns:a16="http://schemas.microsoft.com/office/drawing/2014/main" id="{7E3BE7D8-CFE9-4341-A959-5E7F71FBBF2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4045" y="1087666"/>
            <a:ext cx="8155025" cy="9837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63;p59">
            <a:extLst>
              <a:ext uri="{FF2B5EF4-FFF2-40B4-BE49-F238E27FC236}">
                <a16:creationId xmlns:a16="http://schemas.microsoft.com/office/drawing/2014/main" id="{037793ED-B632-4850-9429-453047FFE595}"/>
              </a:ext>
            </a:extLst>
          </p:cNvPr>
          <p:cNvSpPr txBox="1"/>
          <p:nvPr/>
        </p:nvSpPr>
        <p:spPr>
          <a:xfrm>
            <a:off x="7860287" y="2350919"/>
            <a:ext cx="2064547" cy="553968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Likes popcorn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64;p59">
            <a:extLst>
              <a:ext uri="{FF2B5EF4-FFF2-40B4-BE49-F238E27FC236}">
                <a16:creationId xmlns:a16="http://schemas.microsoft.com/office/drawing/2014/main" id="{B7CB8E38-15E9-4F4D-931A-2F99E4A622C4}"/>
              </a:ext>
            </a:extLst>
          </p:cNvPr>
          <p:cNvSpPr txBox="1"/>
          <p:nvPr/>
        </p:nvSpPr>
        <p:spPr>
          <a:xfrm>
            <a:off x="6593660" y="3151950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65;p59">
            <a:extLst>
              <a:ext uri="{FF2B5EF4-FFF2-40B4-BE49-F238E27FC236}">
                <a16:creationId xmlns:a16="http://schemas.microsoft.com/office/drawing/2014/main" id="{883091AB-777B-4325-A904-BCCFC7B3BBEF}"/>
              </a:ext>
            </a:extLst>
          </p:cNvPr>
          <p:cNvSpPr txBox="1"/>
          <p:nvPr/>
        </p:nvSpPr>
        <p:spPr>
          <a:xfrm>
            <a:off x="9450036" y="3206389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0.33, -0.7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1166;p59">
            <a:extLst>
              <a:ext uri="{FF2B5EF4-FFF2-40B4-BE49-F238E27FC236}">
                <a16:creationId xmlns:a16="http://schemas.microsoft.com/office/drawing/2014/main" id="{541480B4-A847-4EAF-BFCA-C5D67553E63A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7537160" y="2904887"/>
            <a:ext cx="1355401" cy="24706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167;p59">
            <a:extLst>
              <a:ext uri="{FF2B5EF4-FFF2-40B4-BE49-F238E27FC236}">
                <a16:creationId xmlns:a16="http://schemas.microsoft.com/office/drawing/2014/main" id="{D7091BBD-4E2D-40F7-B585-1F919F9F4F55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8892561" y="2904887"/>
            <a:ext cx="1500975" cy="30150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168;p59">
            <a:extLst>
              <a:ext uri="{FF2B5EF4-FFF2-40B4-BE49-F238E27FC236}">
                <a16:creationId xmlns:a16="http://schemas.microsoft.com/office/drawing/2014/main" id="{A1B2C099-7D65-4C92-89E2-879A5FEE7D8A}"/>
              </a:ext>
            </a:extLst>
          </p:cNvPr>
          <p:cNvSpPr txBox="1"/>
          <p:nvPr/>
        </p:nvSpPr>
        <p:spPr>
          <a:xfrm>
            <a:off x="6995513" y="3592967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1,1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69;p59">
            <a:extLst>
              <a:ext uri="{FF2B5EF4-FFF2-40B4-BE49-F238E27FC236}">
                <a16:creationId xmlns:a16="http://schemas.microsoft.com/office/drawing/2014/main" id="{5368DA86-B9EB-4E84-A6E1-AD503B88F8C0}"/>
              </a:ext>
            </a:extLst>
          </p:cNvPr>
          <p:cNvSpPr txBox="1"/>
          <p:nvPr/>
        </p:nvSpPr>
        <p:spPr>
          <a:xfrm>
            <a:off x="9851889" y="3592967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2,1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3645CED-0D3A-4744-803D-CE4FB93D6FF7}"/>
              </a:ext>
            </a:extLst>
          </p:cNvPr>
          <p:cNvSpPr/>
          <p:nvPr/>
        </p:nvSpPr>
        <p:spPr>
          <a:xfrm>
            <a:off x="4787757" y="1787703"/>
            <a:ext cx="2578814" cy="3329456"/>
          </a:xfrm>
          <a:custGeom>
            <a:avLst/>
            <a:gdLst>
              <a:gd name="connsiteX0" fmla="*/ 0 w 2578814"/>
              <a:gd name="connsiteY0" fmla="*/ 0 h 3329456"/>
              <a:gd name="connsiteX1" fmla="*/ 791110 w 2578814"/>
              <a:gd name="connsiteY1" fmla="*/ 3246634 h 3329456"/>
              <a:gd name="connsiteX2" fmla="*/ 2578814 w 2578814"/>
              <a:gd name="connsiteY2" fmla="*/ 2434976 h 3329456"/>
              <a:gd name="connsiteX3" fmla="*/ 2578814 w 2578814"/>
              <a:gd name="connsiteY3" fmla="*/ 2434976 h 3329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8814" h="3329456">
                <a:moveTo>
                  <a:pt x="0" y="0"/>
                </a:moveTo>
                <a:cubicBezTo>
                  <a:pt x="180654" y="1420402"/>
                  <a:pt x="361308" y="2840805"/>
                  <a:pt x="791110" y="3246634"/>
                </a:cubicBezTo>
                <a:cubicBezTo>
                  <a:pt x="1220912" y="3652463"/>
                  <a:pt x="2578814" y="2434976"/>
                  <a:pt x="2578814" y="2434976"/>
                </a:cubicBezTo>
                <a:lnTo>
                  <a:pt x="2578814" y="2434976"/>
                </a:ln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E0BF60-B5AF-406A-9ED4-E24B0CC8E869}"/>
              </a:ext>
            </a:extLst>
          </p:cNvPr>
          <p:cNvSpPr/>
          <p:nvPr/>
        </p:nvSpPr>
        <p:spPr>
          <a:xfrm>
            <a:off x="4818579" y="1797979"/>
            <a:ext cx="5404207" cy="3651733"/>
          </a:xfrm>
          <a:custGeom>
            <a:avLst/>
            <a:gdLst>
              <a:gd name="connsiteX0" fmla="*/ 0 w 5404207"/>
              <a:gd name="connsiteY0" fmla="*/ 0 h 3651733"/>
              <a:gd name="connsiteX1" fmla="*/ 2527443 w 5404207"/>
              <a:gd name="connsiteY1" fmla="*/ 3544584 h 3651733"/>
              <a:gd name="connsiteX2" fmla="*/ 5404207 w 5404207"/>
              <a:gd name="connsiteY2" fmla="*/ 2383604 h 365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4207" h="3651733">
                <a:moveTo>
                  <a:pt x="0" y="0"/>
                </a:moveTo>
                <a:cubicBezTo>
                  <a:pt x="813371" y="1573658"/>
                  <a:pt x="1626742" y="3147317"/>
                  <a:pt x="2527443" y="3544584"/>
                </a:cubicBezTo>
                <a:cubicBezTo>
                  <a:pt x="3428144" y="3941851"/>
                  <a:pt x="4416175" y="3162727"/>
                  <a:pt x="5404207" y="238360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30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148;p58">
            <a:extLst>
              <a:ext uri="{FF2B5EF4-FFF2-40B4-BE49-F238E27FC236}">
                <a16:creationId xmlns:a16="http://schemas.microsoft.com/office/drawing/2014/main" id="{7E3BE7D8-CFE9-4341-A959-5E7F71FBBF2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5223"/>
          <a:stretch/>
        </p:blipFill>
        <p:spPr>
          <a:xfrm>
            <a:off x="4572000" y="1087666"/>
            <a:ext cx="4467070" cy="98379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63;p59">
            <a:extLst>
              <a:ext uri="{FF2B5EF4-FFF2-40B4-BE49-F238E27FC236}">
                <a16:creationId xmlns:a16="http://schemas.microsoft.com/office/drawing/2014/main" id="{037793ED-B632-4850-9429-453047FFE595}"/>
              </a:ext>
            </a:extLst>
          </p:cNvPr>
          <p:cNvSpPr txBox="1"/>
          <p:nvPr/>
        </p:nvSpPr>
        <p:spPr>
          <a:xfrm>
            <a:off x="7860287" y="2350919"/>
            <a:ext cx="2064547" cy="553968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Likes popcorn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64;p59">
            <a:extLst>
              <a:ext uri="{FF2B5EF4-FFF2-40B4-BE49-F238E27FC236}">
                <a16:creationId xmlns:a16="http://schemas.microsoft.com/office/drawing/2014/main" id="{B7CB8E38-15E9-4F4D-931A-2F99E4A622C4}"/>
              </a:ext>
            </a:extLst>
          </p:cNvPr>
          <p:cNvSpPr txBox="1"/>
          <p:nvPr/>
        </p:nvSpPr>
        <p:spPr>
          <a:xfrm>
            <a:off x="6593660" y="3151950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65;p59">
            <a:extLst>
              <a:ext uri="{FF2B5EF4-FFF2-40B4-BE49-F238E27FC236}">
                <a16:creationId xmlns:a16="http://schemas.microsoft.com/office/drawing/2014/main" id="{883091AB-777B-4325-A904-BCCFC7B3BBEF}"/>
              </a:ext>
            </a:extLst>
          </p:cNvPr>
          <p:cNvSpPr txBox="1"/>
          <p:nvPr/>
        </p:nvSpPr>
        <p:spPr>
          <a:xfrm>
            <a:off x="9450036" y="3206389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0.33, -0.7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1166;p59">
            <a:extLst>
              <a:ext uri="{FF2B5EF4-FFF2-40B4-BE49-F238E27FC236}">
                <a16:creationId xmlns:a16="http://schemas.microsoft.com/office/drawing/2014/main" id="{541480B4-A847-4EAF-BFCA-C5D67553E63A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7537160" y="2904887"/>
            <a:ext cx="1355401" cy="24706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167;p59">
            <a:extLst>
              <a:ext uri="{FF2B5EF4-FFF2-40B4-BE49-F238E27FC236}">
                <a16:creationId xmlns:a16="http://schemas.microsoft.com/office/drawing/2014/main" id="{D7091BBD-4E2D-40F7-B585-1F919F9F4F55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8892561" y="2904887"/>
            <a:ext cx="1500975" cy="30150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168;p59">
            <a:extLst>
              <a:ext uri="{FF2B5EF4-FFF2-40B4-BE49-F238E27FC236}">
                <a16:creationId xmlns:a16="http://schemas.microsoft.com/office/drawing/2014/main" id="{A1B2C099-7D65-4C92-89E2-879A5FEE7D8A}"/>
              </a:ext>
            </a:extLst>
          </p:cNvPr>
          <p:cNvSpPr txBox="1"/>
          <p:nvPr/>
        </p:nvSpPr>
        <p:spPr>
          <a:xfrm>
            <a:off x="6995513" y="3592967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1,1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69;p59">
            <a:extLst>
              <a:ext uri="{FF2B5EF4-FFF2-40B4-BE49-F238E27FC236}">
                <a16:creationId xmlns:a16="http://schemas.microsoft.com/office/drawing/2014/main" id="{5368DA86-B9EB-4E84-A6E1-AD503B88F8C0}"/>
              </a:ext>
            </a:extLst>
          </p:cNvPr>
          <p:cNvSpPr txBox="1"/>
          <p:nvPr/>
        </p:nvSpPr>
        <p:spPr>
          <a:xfrm>
            <a:off x="9851889" y="3592967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2,1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0C90323-8C76-4134-A154-610CB21210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323327"/>
                  </p:ext>
                </p:extLst>
              </p:nvPr>
            </p:nvGraphicFramePr>
            <p:xfrm>
              <a:off x="280830" y="2997490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FFA3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>
                <a:extLst>
                  <a:ext uri="{FF2B5EF4-FFF2-40B4-BE49-F238E27FC236}">
                    <a16:creationId xmlns:a16="http://schemas.microsoft.com/office/drawing/2014/main" id="{70C90323-8C76-4134-A154-610CB21210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1323327"/>
                  </p:ext>
                </p:extLst>
              </p:nvPr>
            </p:nvGraphicFramePr>
            <p:xfrm>
              <a:off x="280830" y="2997490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blipFill>
                          <a:blip r:embed="rId3"/>
                          <a:stretch>
                            <a:fillRect l="-538760" t="-787" r="-1550" b="-311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72EC07C-7E2C-4192-B8E4-C7BAA47CCC73}"/>
              </a:ext>
            </a:extLst>
          </p:cNvPr>
          <p:cNvSpPr/>
          <p:nvPr/>
        </p:nvSpPr>
        <p:spPr>
          <a:xfrm>
            <a:off x="5486400" y="4058292"/>
            <a:ext cx="1715784" cy="260222"/>
          </a:xfrm>
          <a:custGeom>
            <a:avLst/>
            <a:gdLst>
              <a:gd name="connsiteX0" fmla="*/ 0 w 1715784"/>
              <a:gd name="connsiteY0" fmla="*/ 123290 h 260222"/>
              <a:gd name="connsiteX1" fmla="*/ 1304818 w 1715784"/>
              <a:gd name="connsiteY1" fmla="*/ 256854 h 260222"/>
              <a:gd name="connsiteX2" fmla="*/ 1715784 w 1715784"/>
              <a:gd name="connsiteY2" fmla="*/ 0 h 260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5784" h="260222">
                <a:moveTo>
                  <a:pt x="0" y="123290"/>
                </a:moveTo>
                <a:cubicBezTo>
                  <a:pt x="509427" y="200346"/>
                  <a:pt x="1018854" y="277402"/>
                  <a:pt x="1304818" y="256854"/>
                </a:cubicBezTo>
                <a:cubicBezTo>
                  <a:pt x="1590782" y="236306"/>
                  <a:pt x="1653283" y="118153"/>
                  <a:pt x="1715784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8C9723-F63D-4329-915F-B162570D6A82}"/>
              </a:ext>
            </a:extLst>
          </p:cNvPr>
          <p:cNvSpPr/>
          <p:nvPr/>
        </p:nvSpPr>
        <p:spPr>
          <a:xfrm>
            <a:off x="5599416" y="4092629"/>
            <a:ext cx="4582274" cy="1417120"/>
          </a:xfrm>
          <a:custGeom>
            <a:avLst/>
            <a:gdLst>
              <a:gd name="connsiteX0" fmla="*/ 0 w 4500081"/>
              <a:gd name="connsiteY0" fmla="*/ 647272 h 1132957"/>
              <a:gd name="connsiteX1" fmla="*/ 2640458 w 4500081"/>
              <a:gd name="connsiteY1" fmla="*/ 1109609 h 1132957"/>
              <a:gd name="connsiteX2" fmla="*/ 4500081 w 4500081"/>
              <a:gd name="connsiteY2" fmla="*/ 0 h 1132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00081" h="1132957">
                <a:moveTo>
                  <a:pt x="0" y="647272"/>
                </a:moveTo>
                <a:cubicBezTo>
                  <a:pt x="945222" y="932380"/>
                  <a:pt x="1890444" y="1217488"/>
                  <a:pt x="2640458" y="1109609"/>
                </a:cubicBezTo>
                <a:cubicBezTo>
                  <a:pt x="3390472" y="1001730"/>
                  <a:pt x="3945276" y="500865"/>
                  <a:pt x="4500081" y="0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F696FC4-C621-4CAE-8543-2BAF85F41525}"/>
              </a:ext>
            </a:extLst>
          </p:cNvPr>
          <p:cNvSpPr/>
          <p:nvPr/>
        </p:nvSpPr>
        <p:spPr>
          <a:xfrm>
            <a:off x="5630238" y="5506948"/>
            <a:ext cx="2404153" cy="359596"/>
          </a:xfrm>
          <a:custGeom>
            <a:avLst/>
            <a:gdLst>
              <a:gd name="connsiteX0" fmla="*/ 0 w 2404153"/>
              <a:gd name="connsiteY0" fmla="*/ 359596 h 359596"/>
              <a:gd name="connsiteX1" fmla="*/ 2404153 w 2404153"/>
              <a:gd name="connsiteY1" fmla="*/ 0 h 359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4153" h="359596">
                <a:moveTo>
                  <a:pt x="0" y="359596"/>
                </a:moveTo>
                <a:lnTo>
                  <a:pt x="2404153" y="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98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7DB3C73-3608-437F-8990-E2877546F7C7}"/>
                  </a:ext>
                </a:extLst>
              </p:cNvPr>
              <p:cNvSpPr/>
              <p:nvPr/>
            </p:nvSpPr>
            <p:spPr>
              <a:xfrm>
                <a:off x="1082998" y="690632"/>
                <a:ext cx="5402633" cy="4780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</a:t>
                </a: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Observed</a:t>
                </a:r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x log(odds) + log(1+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𝑒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⁡(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𝑜𝑑𝑑𝑠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7DB3C73-3608-437F-8990-E2877546F7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998" y="690632"/>
                <a:ext cx="5402633" cy="478080"/>
              </a:xfrm>
              <a:prstGeom prst="rect">
                <a:avLst/>
              </a:prstGeom>
              <a:blipFill>
                <a:blip r:embed="rId2"/>
                <a:stretch>
                  <a:fillRect l="-1806" t="-6329" r="-677" b="-27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243B635-7524-42B8-9C2B-39854E75B3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22" b="4794"/>
          <a:stretch/>
        </p:blipFill>
        <p:spPr>
          <a:xfrm>
            <a:off x="3351875" y="1632052"/>
            <a:ext cx="916417" cy="719461"/>
          </a:xfrm>
          <a:prstGeom prst="rect">
            <a:avLst/>
          </a:prstGeom>
        </p:spPr>
      </p:pic>
      <p:pic>
        <p:nvPicPr>
          <p:cNvPr id="4" name="Google Shape;1148;p58">
            <a:extLst>
              <a:ext uri="{FF2B5EF4-FFF2-40B4-BE49-F238E27FC236}">
                <a16:creationId xmlns:a16="http://schemas.microsoft.com/office/drawing/2014/main" id="{C82EC23D-D871-406C-BF32-1E90B47738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3915" r="1"/>
          <a:stretch/>
        </p:blipFill>
        <p:spPr>
          <a:xfrm>
            <a:off x="4216923" y="1540983"/>
            <a:ext cx="3758153" cy="98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71234A-01B5-4BCA-ABE8-5CF645C03C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1492" y="2939538"/>
            <a:ext cx="5264421" cy="495325"/>
          </a:xfrm>
          <a:prstGeom prst="rect">
            <a:avLst/>
          </a:prstGeom>
        </p:spPr>
      </p:pic>
      <p:pic>
        <p:nvPicPr>
          <p:cNvPr id="7" name="Google Shape;1148;p58">
            <a:extLst>
              <a:ext uri="{FF2B5EF4-FFF2-40B4-BE49-F238E27FC236}">
                <a16:creationId xmlns:a16="http://schemas.microsoft.com/office/drawing/2014/main" id="{E88B235F-9B28-4F4E-B770-DFD860B32B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3915" r="34848"/>
          <a:stretch/>
        </p:blipFill>
        <p:spPr>
          <a:xfrm>
            <a:off x="4268293" y="2756947"/>
            <a:ext cx="916417" cy="98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07412-F78F-4791-886A-75B0485CA1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22" b="4794"/>
          <a:stretch/>
        </p:blipFill>
        <p:spPr>
          <a:xfrm>
            <a:off x="3392972" y="2858290"/>
            <a:ext cx="916417" cy="719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B23DDF-7CA5-47F3-BADF-95B459D5F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971" y="5636548"/>
            <a:ext cx="10312930" cy="958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7B2020-BD0D-4299-A485-CF73F2BB4E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71" y="4892489"/>
            <a:ext cx="8166520" cy="7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311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293812-D188-402C-A8E5-0AD2F2179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71" y="2349906"/>
            <a:ext cx="8236373" cy="8636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C491E8-27D2-43C8-BCAD-AC5BED8A9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71" y="951526"/>
            <a:ext cx="10312930" cy="958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42070D-C16E-40BB-A041-11337B84310F}"/>
              </a:ext>
            </a:extLst>
          </p:cNvPr>
          <p:cNvSpPr txBox="1"/>
          <p:nvPr/>
        </p:nvSpPr>
        <p:spPr>
          <a:xfrm>
            <a:off x="9103990" y="2599363"/>
            <a:ext cx="1078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=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A2971-8A43-4F2A-A9C4-A1E61028BE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461" y="3644451"/>
            <a:ext cx="5607338" cy="965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C206BF-06BD-44BA-95F7-6B7B9DCB0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008" y="4841365"/>
            <a:ext cx="3378374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67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57DC4-ED88-49A3-A1A9-CD18EE79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008" y="433743"/>
            <a:ext cx="3378374" cy="17780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F75F39-B6B3-43F2-B25D-7EE415013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035" y="433743"/>
            <a:ext cx="2941456" cy="759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5E4B31-E623-4B75-B310-12B8D7853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017" y="448232"/>
            <a:ext cx="2897473" cy="730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B5EAB-13FB-46D2-9940-0566B851F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380" y="2570906"/>
            <a:ext cx="7563239" cy="99700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F934DEE-D69C-4AFF-A96D-87D3A5F93471}"/>
              </a:ext>
            </a:extLst>
          </p:cNvPr>
          <p:cNvGrpSpPr/>
          <p:nvPr/>
        </p:nvGrpSpPr>
        <p:grpSpPr>
          <a:xfrm>
            <a:off x="7482472" y="813376"/>
            <a:ext cx="3378374" cy="1531356"/>
            <a:chOff x="4406812" y="4356914"/>
            <a:chExt cx="3378374" cy="153135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3F8F0-12C2-486C-A142-44EC4B3C0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0241" r="4341"/>
            <a:stretch/>
          </p:blipFill>
          <p:spPr>
            <a:xfrm>
              <a:off x="4406812" y="4777483"/>
              <a:ext cx="3378374" cy="11107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FA7906-064E-4540-90DC-7E00F2C782BE}"/>
                </a:ext>
              </a:extLst>
            </p:cNvPr>
            <p:cNvSpPr txBox="1"/>
            <p:nvPr/>
          </p:nvSpPr>
          <p:spPr>
            <a:xfrm>
              <a:off x="5771449" y="4356914"/>
              <a:ext cx="1458933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Residual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1C61D2C-48C8-4707-A9F8-B7D0D9707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4859" y="3489230"/>
            <a:ext cx="9322279" cy="1009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40BCFD-1CF3-489A-BEDD-B224D1CAE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787" y="4611599"/>
            <a:ext cx="5689892" cy="920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8AAA94-A1EA-427A-AE63-C7C8E15E0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4182" y="5624055"/>
            <a:ext cx="6763098" cy="9271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906203-8133-48A2-A9ED-ECC1A4FF2015}"/>
              </a:ext>
            </a:extLst>
          </p:cNvPr>
          <p:cNvSpPr txBox="1"/>
          <p:nvPr/>
        </p:nvSpPr>
        <p:spPr>
          <a:xfrm>
            <a:off x="1408726" y="5892902"/>
            <a:ext cx="322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40758429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FBED77-9236-4E1B-AADA-1A8617BD1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52" y="1560265"/>
            <a:ext cx="8318928" cy="5524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1253EB-BAAF-4558-A85A-00C72A5E6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82" y="476693"/>
            <a:ext cx="6763098" cy="9271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AEAF3E-35FD-4A80-8910-C7B083EB19FC}"/>
              </a:ext>
            </a:extLst>
          </p:cNvPr>
          <p:cNvSpPr txBox="1"/>
          <p:nvPr/>
        </p:nvSpPr>
        <p:spPr>
          <a:xfrm>
            <a:off x="1408726" y="745540"/>
            <a:ext cx="32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2166020-FEF2-48C1-8ABB-6C9956718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698580"/>
              </p:ext>
            </p:extLst>
          </p:nvPr>
        </p:nvGraphicFramePr>
        <p:xfrm>
          <a:off x="800838" y="2582268"/>
          <a:ext cx="10550393" cy="97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042640" imgH="1022400" progId="Paint.Picture.1">
                  <p:embed/>
                </p:oleObj>
              </mc:Choice>
              <mc:Fallback>
                <p:oleObj name="Bitmap Image" r:id="rId4" imgW="11042640" imgH="1022400" progId="Paint.Picture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0838" y="2582268"/>
                        <a:ext cx="10550393" cy="976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497065-C69D-4D76-9B0B-636BE88C38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894" y="3587477"/>
            <a:ext cx="5346975" cy="895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C33746-8AEE-4634-AE6D-78FF687304E2}"/>
              </a:ext>
            </a:extLst>
          </p:cNvPr>
          <p:cNvSpPr txBox="1"/>
          <p:nvPr/>
        </p:nvSpPr>
        <p:spPr>
          <a:xfrm>
            <a:off x="800838" y="3805528"/>
            <a:ext cx="322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2CDD37-7214-4783-B388-9B020BD5F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0869" y="3609560"/>
            <a:ext cx="5213618" cy="9017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567774-B7F5-492D-AA28-55B3AC9E1585}"/>
              </a:ext>
            </a:extLst>
          </p:cNvPr>
          <p:cNvSpPr/>
          <p:nvPr/>
        </p:nvSpPr>
        <p:spPr>
          <a:xfrm>
            <a:off x="7089169" y="4130211"/>
            <a:ext cx="863029" cy="678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5E56A-055B-494F-8D95-8AEC0DF90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572" y="4784014"/>
            <a:ext cx="7588640" cy="8001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A8CAB4E-3D61-435C-8665-10962488F8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838" y="5662803"/>
            <a:ext cx="4229317" cy="8763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25FA41-389F-41A1-BBB4-63B48E74B18F}"/>
              </a:ext>
            </a:extLst>
          </p:cNvPr>
          <p:cNvSpPr/>
          <p:nvPr/>
        </p:nvSpPr>
        <p:spPr>
          <a:xfrm>
            <a:off x="1123758" y="5662803"/>
            <a:ext cx="4136611" cy="876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1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8"/>
          <p:cNvSpPr txBox="1"/>
          <p:nvPr/>
        </p:nvSpPr>
        <p:spPr>
          <a:xfrm>
            <a:off x="1604211" y="735955"/>
            <a:ext cx="1989221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6384758" y="1090863"/>
            <a:ext cx="1812758" cy="1812758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8382000" y="3088105"/>
            <a:ext cx="1812758" cy="1812758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8382000" y="1090863"/>
            <a:ext cx="1812758" cy="1812758"/>
          </a:xfrm>
          <a:prstGeom prst="rect">
            <a:avLst/>
          </a:prstGeom>
          <a:solidFill>
            <a:srgbClr val="548135">
              <a:alpha val="4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8"/>
          <p:cNvSpPr/>
          <p:nvPr/>
        </p:nvSpPr>
        <p:spPr>
          <a:xfrm>
            <a:off x="6384758" y="3088105"/>
            <a:ext cx="1812758" cy="1812758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2" name="Google Shape;182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796" y="224679"/>
            <a:ext cx="1138618" cy="628760"/>
          </a:xfrm>
          <a:prstGeom prst="roundRect">
            <a:avLst>
              <a:gd name="adj" fmla="val 12060"/>
            </a:avLst>
          </a:prstGeom>
          <a:noFill/>
          <a:ln>
            <a:noFill/>
          </a:ln>
        </p:spPr>
      </p:pic>
      <p:pic>
        <p:nvPicPr>
          <p:cNvPr id="183" name="Google Shape;183;p18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4688" y="3300793"/>
            <a:ext cx="1387382" cy="13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446" y="1303551"/>
            <a:ext cx="1387382" cy="13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7446" y="3300793"/>
            <a:ext cx="1387382" cy="13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4688" y="1303551"/>
            <a:ext cx="1387382" cy="138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4B7367-4970-4FF2-9056-AC3912B8F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51" y="1452157"/>
            <a:ext cx="11621097" cy="12002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2EFD6D-8F64-43F2-943D-9C53F8024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1" y="2652369"/>
            <a:ext cx="8642794" cy="9588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3A0FCC-D551-43C7-9B68-74F264B0C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91" y="4234695"/>
            <a:ext cx="4229317" cy="8763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B311C-5AD3-4A79-AEA6-C60DD9092ED6}"/>
              </a:ext>
            </a:extLst>
          </p:cNvPr>
          <p:cNvSpPr/>
          <p:nvPr/>
        </p:nvSpPr>
        <p:spPr>
          <a:xfrm>
            <a:off x="1029011" y="4234695"/>
            <a:ext cx="4136611" cy="8763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B89CD7-F44E-4914-9076-AAE55137D9BE}"/>
              </a:ext>
            </a:extLst>
          </p:cNvPr>
          <p:cNvSpPr txBox="1"/>
          <p:nvPr/>
        </p:nvSpPr>
        <p:spPr>
          <a:xfrm>
            <a:off x="5258328" y="4442034"/>
            <a:ext cx="2332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</a:t>
            </a:r>
            <a:r>
              <a:rPr lang="en-US" sz="2400" b="1" dirty="0"/>
              <a:t>p</a:t>
            </a:r>
            <a:r>
              <a:rPr lang="en-US" sz="2400" dirty="0"/>
              <a:t> x (1-</a:t>
            </a:r>
            <a:r>
              <a:rPr lang="en-US" sz="2400" b="1" dirty="0"/>
              <a:t>p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61876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DEE546-0A37-48A2-8AB7-A904C4357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905" y="353029"/>
            <a:ext cx="7766449" cy="14669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712A41-92AB-4A23-BF53-4765387E5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5408" y="1819954"/>
            <a:ext cx="3454578" cy="1797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30FAA8-CECA-4D23-B7D9-C7C889486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768" y="3617096"/>
            <a:ext cx="2292468" cy="105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3292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3;p59">
            <a:extLst>
              <a:ext uri="{FF2B5EF4-FFF2-40B4-BE49-F238E27FC236}">
                <a16:creationId xmlns:a16="http://schemas.microsoft.com/office/drawing/2014/main" id="{126CD7EE-FFBB-4F8A-8410-DD87411C33AF}"/>
              </a:ext>
            </a:extLst>
          </p:cNvPr>
          <p:cNvSpPr txBox="1"/>
          <p:nvPr/>
        </p:nvSpPr>
        <p:spPr>
          <a:xfrm>
            <a:off x="7860287" y="1200216"/>
            <a:ext cx="2064547" cy="553968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Likes popcorn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164;p59">
            <a:extLst>
              <a:ext uri="{FF2B5EF4-FFF2-40B4-BE49-F238E27FC236}">
                <a16:creationId xmlns:a16="http://schemas.microsoft.com/office/drawing/2014/main" id="{938FCDE1-52B4-43C4-A0A1-BF7CB53B071E}"/>
              </a:ext>
            </a:extLst>
          </p:cNvPr>
          <p:cNvSpPr txBox="1"/>
          <p:nvPr/>
        </p:nvSpPr>
        <p:spPr>
          <a:xfrm>
            <a:off x="6593660" y="2001247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65;p59">
            <a:extLst>
              <a:ext uri="{FF2B5EF4-FFF2-40B4-BE49-F238E27FC236}">
                <a16:creationId xmlns:a16="http://schemas.microsoft.com/office/drawing/2014/main" id="{6AB3C75D-E75A-4371-B063-81875065F197}"/>
              </a:ext>
            </a:extLst>
          </p:cNvPr>
          <p:cNvSpPr txBox="1"/>
          <p:nvPr/>
        </p:nvSpPr>
        <p:spPr>
          <a:xfrm>
            <a:off x="9450036" y="2055686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0.33, -0.7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Google Shape;1166;p59">
            <a:extLst>
              <a:ext uri="{FF2B5EF4-FFF2-40B4-BE49-F238E27FC236}">
                <a16:creationId xmlns:a16="http://schemas.microsoft.com/office/drawing/2014/main" id="{0C2D7E1C-5DCC-47F0-9186-EF37549650A1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flipH="1">
            <a:off x="7537160" y="1754184"/>
            <a:ext cx="1355401" cy="24706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" name="Google Shape;1167;p59">
            <a:extLst>
              <a:ext uri="{FF2B5EF4-FFF2-40B4-BE49-F238E27FC236}">
                <a16:creationId xmlns:a16="http://schemas.microsoft.com/office/drawing/2014/main" id="{1899B226-90DD-4BA3-B29D-F87AC816C293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8892561" y="1754184"/>
            <a:ext cx="1500975" cy="30150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" name="Google Shape;1168;p59">
            <a:extLst>
              <a:ext uri="{FF2B5EF4-FFF2-40B4-BE49-F238E27FC236}">
                <a16:creationId xmlns:a16="http://schemas.microsoft.com/office/drawing/2014/main" id="{8D499BE2-811B-41A0-A46A-1C9319875B97}"/>
              </a:ext>
            </a:extLst>
          </p:cNvPr>
          <p:cNvSpPr txBox="1"/>
          <p:nvPr/>
        </p:nvSpPr>
        <p:spPr>
          <a:xfrm>
            <a:off x="6995513" y="2442264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1,1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69;p59">
            <a:extLst>
              <a:ext uri="{FF2B5EF4-FFF2-40B4-BE49-F238E27FC236}">
                <a16:creationId xmlns:a16="http://schemas.microsoft.com/office/drawing/2014/main" id="{BA05E846-65EA-4124-8B3A-713F45AF86EF}"/>
              </a:ext>
            </a:extLst>
          </p:cNvPr>
          <p:cNvSpPr txBox="1"/>
          <p:nvPr/>
        </p:nvSpPr>
        <p:spPr>
          <a:xfrm>
            <a:off x="9851889" y="2442264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2,1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3A695C-0B29-4EEB-BBE9-76EA4FF23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22" b="4794"/>
          <a:stretch/>
        </p:blipFill>
        <p:spPr>
          <a:xfrm>
            <a:off x="1184032" y="2227951"/>
            <a:ext cx="916417" cy="719461"/>
          </a:xfrm>
          <a:prstGeom prst="rect">
            <a:avLst/>
          </a:prstGeom>
        </p:spPr>
      </p:pic>
      <p:pic>
        <p:nvPicPr>
          <p:cNvPr id="10" name="Google Shape;1148;p58">
            <a:extLst>
              <a:ext uri="{FF2B5EF4-FFF2-40B4-BE49-F238E27FC236}">
                <a16:creationId xmlns:a16="http://schemas.microsoft.com/office/drawing/2014/main" id="{BD115441-9D05-4BB2-BA8C-8127E185B8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3915" r="1"/>
          <a:stretch/>
        </p:blipFill>
        <p:spPr>
          <a:xfrm>
            <a:off x="2049080" y="2136882"/>
            <a:ext cx="3758153" cy="98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C320CA-EE8A-40CB-BDCA-659B2AC69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736" y="3743242"/>
            <a:ext cx="2292468" cy="1054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D47098-41AA-476A-A115-F713FAE1F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922" b="4794"/>
          <a:stretch/>
        </p:blipFill>
        <p:spPr>
          <a:xfrm>
            <a:off x="1531640" y="3941410"/>
            <a:ext cx="916417" cy="71946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4502F3-581A-4856-9EEE-E38C6E22B618}"/>
              </a:ext>
            </a:extLst>
          </p:cNvPr>
          <p:cNvCxnSpPr/>
          <p:nvPr/>
        </p:nvCxnSpPr>
        <p:spPr>
          <a:xfrm flipH="1">
            <a:off x="3928156" y="2628778"/>
            <a:ext cx="2665504" cy="11144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700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1297A5-0A89-46A4-AAC7-4B8D00044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271" y="195209"/>
            <a:ext cx="7899139" cy="64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82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EC5FB-C513-49F3-B289-1B67DB150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718" y="4476960"/>
            <a:ext cx="4769095" cy="1581231"/>
          </a:xfrm>
          <a:prstGeom prst="rect">
            <a:avLst/>
          </a:prstGeom>
        </p:spPr>
      </p:pic>
      <p:sp>
        <p:nvSpPr>
          <p:cNvPr id="3" name="Google Shape;1163;p59">
            <a:extLst>
              <a:ext uri="{FF2B5EF4-FFF2-40B4-BE49-F238E27FC236}">
                <a16:creationId xmlns:a16="http://schemas.microsoft.com/office/drawing/2014/main" id="{34B3A6FF-458B-4E4E-9519-DC4C5F682714}"/>
              </a:ext>
            </a:extLst>
          </p:cNvPr>
          <p:cNvSpPr txBox="1"/>
          <p:nvPr/>
        </p:nvSpPr>
        <p:spPr>
          <a:xfrm>
            <a:off x="7860287" y="1200216"/>
            <a:ext cx="2064547" cy="553968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Likes popcorn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64;p59">
            <a:extLst>
              <a:ext uri="{FF2B5EF4-FFF2-40B4-BE49-F238E27FC236}">
                <a16:creationId xmlns:a16="http://schemas.microsoft.com/office/drawing/2014/main" id="{DCEAE2E3-56B8-40D7-9124-A7AC943AAAE9}"/>
              </a:ext>
            </a:extLst>
          </p:cNvPr>
          <p:cNvSpPr txBox="1"/>
          <p:nvPr/>
        </p:nvSpPr>
        <p:spPr>
          <a:xfrm>
            <a:off x="6593660" y="2001247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65;p59">
            <a:extLst>
              <a:ext uri="{FF2B5EF4-FFF2-40B4-BE49-F238E27FC236}">
                <a16:creationId xmlns:a16="http://schemas.microsoft.com/office/drawing/2014/main" id="{C8852092-1BF9-4E46-BFC8-F7D7572A8F7A}"/>
              </a:ext>
            </a:extLst>
          </p:cNvPr>
          <p:cNvSpPr txBox="1"/>
          <p:nvPr/>
        </p:nvSpPr>
        <p:spPr>
          <a:xfrm>
            <a:off x="9450036" y="2055686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0.33, -0.7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1166;p59">
            <a:extLst>
              <a:ext uri="{FF2B5EF4-FFF2-40B4-BE49-F238E27FC236}">
                <a16:creationId xmlns:a16="http://schemas.microsoft.com/office/drawing/2014/main" id="{BD69259D-1367-4D8B-BCFA-FA045AE1A9DA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7537160" y="1754184"/>
            <a:ext cx="1355401" cy="24706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167;p59">
            <a:extLst>
              <a:ext uri="{FF2B5EF4-FFF2-40B4-BE49-F238E27FC236}">
                <a16:creationId xmlns:a16="http://schemas.microsoft.com/office/drawing/2014/main" id="{D7DDF05D-C74C-478C-9590-82B2E93F092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8892561" y="1754184"/>
            <a:ext cx="1500975" cy="30150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168;p59">
            <a:extLst>
              <a:ext uri="{FF2B5EF4-FFF2-40B4-BE49-F238E27FC236}">
                <a16:creationId xmlns:a16="http://schemas.microsoft.com/office/drawing/2014/main" id="{6F10F905-7448-4E98-8DF8-0478952DF09D}"/>
              </a:ext>
            </a:extLst>
          </p:cNvPr>
          <p:cNvSpPr txBox="1"/>
          <p:nvPr/>
        </p:nvSpPr>
        <p:spPr>
          <a:xfrm>
            <a:off x="6995513" y="2442264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1,1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69;p59">
            <a:extLst>
              <a:ext uri="{FF2B5EF4-FFF2-40B4-BE49-F238E27FC236}">
                <a16:creationId xmlns:a16="http://schemas.microsoft.com/office/drawing/2014/main" id="{7278B66A-51E7-4EE8-A2F0-B508A906BBB1}"/>
              </a:ext>
            </a:extLst>
          </p:cNvPr>
          <p:cNvSpPr txBox="1"/>
          <p:nvPr/>
        </p:nvSpPr>
        <p:spPr>
          <a:xfrm>
            <a:off x="9851889" y="2442264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2,1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E84B11D-D2A6-44F4-8F80-B2CAF98ADB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915277"/>
                  </p:ext>
                </p:extLst>
              </p:nvPr>
            </p:nvGraphicFramePr>
            <p:xfrm>
              <a:off x="547603" y="692932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FFA3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6E84B11D-D2A6-44F4-8F80-B2CAF98ADB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6915277"/>
                  </p:ext>
                </p:extLst>
              </p:nvPr>
            </p:nvGraphicFramePr>
            <p:xfrm>
              <a:off x="547603" y="692932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blipFill>
                          <a:blip r:embed="rId3"/>
                          <a:stretch>
                            <a:fillRect l="-538760" t="-787" r="-775" b="-311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41771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182F8E-33D9-4B3F-BFC9-7B90AA083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506" y="893229"/>
            <a:ext cx="10458988" cy="9207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BC9B4B-20A9-4E44-8CDA-44F92C073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69" y="1870794"/>
            <a:ext cx="10935262" cy="13081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DED44B-F447-401D-B575-B09E7DB41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28" y="3297377"/>
            <a:ext cx="4997707" cy="6794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187A47-B91F-48A4-8404-000512730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2248" y="3437084"/>
            <a:ext cx="3899100" cy="539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16CA12-D411-4B98-A4A5-E270BC707739}"/>
                  </a:ext>
                </a:extLst>
              </p:cNvPr>
              <p:cNvSpPr txBox="1"/>
              <p:nvPr/>
            </p:nvSpPr>
            <p:spPr>
              <a:xfrm>
                <a:off x="5800437" y="3437084"/>
                <a:ext cx="11096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16CA12-D411-4B98-A4A5-E270BC707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437" y="3437084"/>
                <a:ext cx="11096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ABA1EFB-67C1-4EDC-AC77-9474560EA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116569"/>
            <a:ext cx="5308873" cy="78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A529E-A78D-4319-90B0-EFE5C42F28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5832" y="5208547"/>
            <a:ext cx="6451932" cy="8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559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E826E-1E97-4A80-9F4D-09EACF2FD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21" y="338216"/>
            <a:ext cx="9989063" cy="3181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BF2383-09A1-4388-A330-548755148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46" y="3519730"/>
            <a:ext cx="11379785" cy="25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00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7E1AC9-0F43-46BE-BB0A-B7405239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226" y="1212736"/>
            <a:ext cx="6172517" cy="2216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AA7114-BDA8-45E3-9A8E-3A71D0607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930" y="3723134"/>
            <a:ext cx="5023108" cy="13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48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1F553B-DA7A-4957-A463-41F2CD51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9" y="4586541"/>
            <a:ext cx="4826248" cy="895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2A9629-B156-44D5-96E0-AE4A3F1BB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324" y="4164922"/>
            <a:ext cx="5023108" cy="13843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AB991E-E817-4E26-BA94-D88F6B7DE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577932"/>
                  </p:ext>
                </p:extLst>
              </p:nvPr>
            </p:nvGraphicFramePr>
            <p:xfrm>
              <a:off x="547603" y="692932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FFA3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1AB991E-E817-4E26-BA94-D88F6B7DED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9577932"/>
                  </p:ext>
                </p:extLst>
              </p:nvPr>
            </p:nvGraphicFramePr>
            <p:xfrm>
              <a:off x="547603" y="692932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blipFill>
                          <a:blip r:embed="rId4"/>
                          <a:stretch>
                            <a:fillRect l="-538760" t="-787" r="-775" b="-311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5887C8-F480-45AF-956C-7BA792A820D8}"/>
              </a:ext>
            </a:extLst>
          </p:cNvPr>
          <p:cNvCxnSpPr>
            <a:cxnSpLocks/>
          </p:cNvCxnSpPr>
          <p:nvPr/>
        </p:nvCxnSpPr>
        <p:spPr>
          <a:xfrm>
            <a:off x="5650787" y="2804845"/>
            <a:ext cx="2075379" cy="14794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22201B3-89A1-4936-A0D2-DFAE03BAABED}"/>
              </a:ext>
            </a:extLst>
          </p:cNvPr>
          <p:cNvCxnSpPr/>
          <p:nvPr/>
        </p:nvCxnSpPr>
        <p:spPr>
          <a:xfrm>
            <a:off x="5650787" y="3428854"/>
            <a:ext cx="3842534" cy="978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6672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4B44EA-85AA-480D-B37E-0E141C7A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199" y="177633"/>
            <a:ext cx="7823602" cy="650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4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/>
        </p:nvSpPr>
        <p:spPr>
          <a:xfrm>
            <a:off x="727788" y="699797"/>
            <a:ext cx="485191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hái niệm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2" name="Google Shape;192;p19"/>
          <p:cNvCxnSpPr/>
          <p:nvPr/>
        </p:nvCxnSpPr>
        <p:spPr>
          <a:xfrm>
            <a:off x="1810552" y="1346128"/>
            <a:ext cx="164592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3" name="Google Shape;193;p19"/>
          <p:cNvSpPr txBox="1"/>
          <p:nvPr/>
        </p:nvSpPr>
        <p:spPr>
          <a:xfrm>
            <a:off x="5830005" y="2643853"/>
            <a:ext cx="4869180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(Extreme Gradient Boosting)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một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giải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thuật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gradient boosting,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tuy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nhiên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kèm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theo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đó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cải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tiến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lớn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giúp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đạt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kết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quả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vượt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trội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40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19" descr="Graphical user interface, applicati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957" y="1714299"/>
            <a:ext cx="4167432" cy="4167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CA9FDF-B128-4FF4-81C5-44D72D111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30269" r="57350"/>
          <a:stretch/>
        </p:blipFill>
        <p:spPr>
          <a:xfrm>
            <a:off x="693978" y="2558824"/>
            <a:ext cx="1316280" cy="661800"/>
          </a:xfrm>
          <a:prstGeom prst="rect">
            <a:avLst/>
          </a:prstGeom>
        </p:spPr>
      </p:pic>
      <p:sp>
        <p:nvSpPr>
          <p:cNvPr id="3" name="Google Shape;1163;p59">
            <a:extLst>
              <a:ext uri="{FF2B5EF4-FFF2-40B4-BE49-F238E27FC236}">
                <a16:creationId xmlns:a16="http://schemas.microsoft.com/office/drawing/2014/main" id="{034B19E2-9BB3-45F9-AB05-FF40D748A79F}"/>
              </a:ext>
            </a:extLst>
          </p:cNvPr>
          <p:cNvSpPr txBox="1"/>
          <p:nvPr/>
        </p:nvSpPr>
        <p:spPr>
          <a:xfrm>
            <a:off x="1675245" y="789250"/>
            <a:ext cx="2064547" cy="553968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Likes popcorn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164;p59">
            <a:extLst>
              <a:ext uri="{FF2B5EF4-FFF2-40B4-BE49-F238E27FC236}">
                <a16:creationId xmlns:a16="http://schemas.microsoft.com/office/drawing/2014/main" id="{A679A194-2514-4384-A678-81C327B77D74}"/>
              </a:ext>
            </a:extLst>
          </p:cNvPr>
          <p:cNvSpPr txBox="1"/>
          <p:nvPr/>
        </p:nvSpPr>
        <p:spPr>
          <a:xfrm>
            <a:off x="408618" y="1590281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165;p59">
            <a:extLst>
              <a:ext uri="{FF2B5EF4-FFF2-40B4-BE49-F238E27FC236}">
                <a16:creationId xmlns:a16="http://schemas.microsoft.com/office/drawing/2014/main" id="{7F7FC948-EB9A-429C-9EB3-65E1EDBEB86C}"/>
              </a:ext>
            </a:extLst>
          </p:cNvPr>
          <p:cNvSpPr txBox="1"/>
          <p:nvPr/>
        </p:nvSpPr>
        <p:spPr>
          <a:xfrm>
            <a:off x="3264994" y="1644720"/>
            <a:ext cx="1887000" cy="5541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0.33, -0.7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Google Shape;1166;p59">
            <a:extLst>
              <a:ext uri="{FF2B5EF4-FFF2-40B4-BE49-F238E27FC236}">
                <a16:creationId xmlns:a16="http://schemas.microsoft.com/office/drawing/2014/main" id="{B522D2B5-1F91-4C11-A426-25345CEC7ED0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1352118" y="1343218"/>
            <a:ext cx="1355401" cy="247063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" name="Google Shape;1167;p59">
            <a:extLst>
              <a:ext uri="{FF2B5EF4-FFF2-40B4-BE49-F238E27FC236}">
                <a16:creationId xmlns:a16="http://schemas.microsoft.com/office/drawing/2014/main" id="{4ECC5AE8-748F-4A4E-883F-434B0335B273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2707519" y="1343218"/>
            <a:ext cx="1500975" cy="30150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Google Shape;1168;p59">
            <a:extLst>
              <a:ext uri="{FF2B5EF4-FFF2-40B4-BE49-F238E27FC236}">
                <a16:creationId xmlns:a16="http://schemas.microsoft.com/office/drawing/2014/main" id="{85CB7081-7169-4E4A-8DD7-14DA7B692BFC}"/>
              </a:ext>
            </a:extLst>
          </p:cNvPr>
          <p:cNvSpPr txBox="1"/>
          <p:nvPr/>
        </p:nvSpPr>
        <p:spPr>
          <a:xfrm>
            <a:off x="810471" y="2031298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1,1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69;p59">
            <a:extLst>
              <a:ext uri="{FF2B5EF4-FFF2-40B4-BE49-F238E27FC236}">
                <a16:creationId xmlns:a16="http://schemas.microsoft.com/office/drawing/2014/main" id="{E6262BCB-8A00-4F44-BC4E-0C51957B0F60}"/>
              </a:ext>
            </a:extLst>
          </p:cNvPr>
          <p:cNvSpPr txBox="1"/>
          <p:nvPr/>
        </p:nvSpPr>
        <p:spPr>
          <a:xfrm>
            <a:off x="3666847" y="2031298"/>
            <a:ext cx="1083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3100" b="1" baseline="-25000">
                <a:latin typeface="Calibri"/>
                <a:ea typeface="Calibri"/>
                <a:cs typeface="Calibri"/>
                <a:sym typeface="Calibri"/>
              </a:rPr>
              <a:t>2,1</a:t>
            </a:r>
            <a:endParaRPr sz="3100" b="1" baseline="-25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7E2314-3954-457A-A3A1-A28397979C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05" t="-30269"/>
          <a:stretch/>
        </p:blipFill>
        <p:spPr>
          <a:xfrm>
            <a:off x="3339229" y="2558824"/>
            <a:ext cx="1768267" cy="66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C7F120-7171-493A-93E3-17F0DF02C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18" y="4749255"/>
            <a:ext cx="8433233" cy="113670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7D0E77-001A-427F-AD88-0FBCA7808ABD}"/>
              </a:ext>
            </a:extLst>
          </p:cNvPr>
          <p:cNvCxnSpPr/>
          <p:nvPr/>
        </p:nvCxnSpPr>
        <p:spPr>
          <a:xfrm flipH="1" flipV="1">
            <a:off x="1489753" y="3429000"/>
            <a:ext cx="3750067" cy="14409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A043EF4-D651-4522-9DC0-93625BE6F482}"/>
              </a:ext>
            </a:extLst>
          </p:cNvPr>
          <p:cNvCxnSpPr/>
          <p:nvPr/>
        </p:nvCxnSpPr>
        <p:spPr>
          <a:xfrm flipH="1" flipV="1">
            <a:off x="4223362" y="3264464"/>
            <a:ext cx="1139748" cy="15392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076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BDF6D0-93C5-4FCF-972E-CB53BF4C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53" y="441086"/>
            <a:ext cx="6487397" cy="2060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0683CEA-8173-4EA9-BA96-71E3E88274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4384876"/>
                  </p:ext>
                </p:extLst>
              </p:nvPr>
            </p:nvGraphicFramePr>
            <p:xfrm>
              <a:off x="529853" y="3014891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en-US" sz="2400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FFA3A5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00683CEA-8173-4EA9-BA96-71E3E88274D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4384876"/>
                  </p:ext>
                </p:extLst>
              </p:nvPr>
            </p:nvGraphicFramePr>
            <p:xfrm>
              <a:off x="529853" y="3014891"/>
              <a:ext cx="5013784" cy="3170730"/>
            </p:xfrm>
            <a:graphic>
              <a:graphicData uri="http://schemas.openxmlformats.org/drawingml/2006/table">
                <a:tbl>
                  <a:tblPr>
                    <a:noFill/>
                    <a:tableStyleId>{D5BE5F87-F82A-474D-99FC-48BE25EC6D13}</a:tableStyleId>
                  </a:tblPr>
                  <a:tblGrid>
                    <a:gridCol w="1392463">
                      <a:extLst>
                        <a:ext uri="{9D8B030D-6E8A-4147-A177-3AD203B41FA5}">
                          <a16:colId xmlns:a16="http://schemas.microsoft.com/office/drawing/2014/main" val="3796864170"/>
                        </a:ext>
                      </a:extLst>
                    </a:gridCol>
                    <a:gridCol w="732400">
                      <a:extLst>
                        <a:ext uri="{9D8B030D-6E8A-4147-A177-3AD203B41FA5}">
                          <a16:colId xmlns:a16="http://schemas.microsoft.com/office/drawing/2014/main" val="1879644183"/>
                        </a:ext>
                      </a:extLst>
                    </a:gridCol>
                    <a:gridCol w="1315611">
                      <a:extLst>
                        <a:ext uri="{9D8B030D-6E8A-4147-A177-3AD203B41FA5}">
                          <a16:colId xmlns:a16="http://schemas.microsoft.com/office/drawing/2014/main" val="1831910082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4068361084"/>
                        </a:ext>
                      </a:extLst>
                    </a:gridCol>
                    <a:gridCol w="786655">
                      <a:extLst>
                        <a:ext uri="{9D8B030D-6E8A-4147-A177-3AD203B41FA5}">
                          <a16:colId xmlns:a16="http://schemas.microsoft.com/office/drawing/2014/main" val="949422767"/>
                        </a:ext>
                      </a:extLst>
                    </a:gridCol>
                  </a:tblGrid>
                  <a:tr h="77313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Likes Popcorn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Age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Favorite Color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CFE2F3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8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  <a:t>Loves Troll 2</a:t>
                          </a:r>
                          <a:endParaRPr sz="1800" dirty="0"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91425" marR="91425" marT="91425" marB="91425">
                        <a:solidFill>
                          <a:srgbClr val="B6D7A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>
                        <a:blipFill>
                          <a:blip r:embed="rId3"/>
                          <a:stretch>
                            <a:fillRect l="-538760" t="-787" r="-775" b="-3118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07333925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Yes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12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2733730261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87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green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Yes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0.33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328805309"/>
                      </a:ext>
                    </a:extLst>
                  </a:tr>
                  <a:tr h="799200"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No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44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/>
                            <a:t>blue</a:t>
                          </a:r>
                          <a:endParaRPr sz="200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No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tc>
                      <a:txBody>
                        <a:bodyPr/>
                        <a:lstStyle/>
                        <a:p>
                          <a:pPr marL="0" lvl="0" indent="0" algn="l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2000" dirty="0"/>
                            <a:t>-0.67</a:t>
                          </a:r>
                          <a:endParaRPr sz="2000" dirty="0"/>
                        </a:p>
                      </a:txBody>
                      <a:tcPr marL="91425" marR="91425" marT="91425" marB="91425"/>
                    </a:tc>
                    <a:extLst>
                      <a:ext uri="{0D108BD9-81ED-4DB2-BD59-A6C34878D82A}">
                        <a16:rowId xmlns:a16="http://schemas.microsoft.com/office/drawing/2014/main" val="18445191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F92880-4E0B-40D9-A7D4-0BF62F6605EF}"/>
              </a:ext>
            </a:extLst>
          </p:cNvPr>
          <p:cNvSpPr txBox="1"/>
          <p:nvPr/>
        </p:nvSpPr>
        <p:spPr>
          <a:xfrm>
            <a:off x="5880919" y="3894548"/>
            <a:ext cx="375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0.69 + 0.8 x 1.5 = 1.89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49A87D-867D-4626-A3E2-0969073E9F25}"/>
              </a:ext>
            </a:extLst>
          </p:cNvPr>
          <p:cNvSpPr txBox="1"/>
          <p:nvPr/>
        </p:nvSpPr>
        <p:spPr>
          <a:xfrm>
            <a:off x="5880918" y="4706344"/>
            <a:ext cx="375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0.69 + 0.8 x -0.77 = 0.07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82B81-37D6-48C9-BB1D-AC7083F82E91}"/>
              </a:ext>
            </a:extLst>
          </p:cNvPr>
          <p:cNvSpPr txBox="1"/>
          <p:nvPr/>
        </p:nvSpPr>
        <p:spPr>
          <a:xfrm>
            <a:off x="5880918" y="5518140"/>
            <a:ext cx="3755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0.69 + 0.8 x -0.77 = 0.07</a:t>
            </a:r>
          </a:p>
        </p:txBody>
      </p:sp>
    </p:spTree>
    <p:extLst>
      <p:ext uri="{BB962C8B-B14F-4D97-AF65-F5344CB8AC3E}">
        <p14:creationId xmlns:p14="http://schemas.microsoft.com/office/powerpoint/2010/main" val="20539181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85"/>
          <p:cNvSpPr txBox="1"/>
          <p:nvPr/>
        </p:nvSpPr>
        <p:spPr>
          <a:xfrm>
            <a:off x="727787" y="699797"/>
            <a:ext cx="71192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Đ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ặc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 và nguyên lý hoạt động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3" name="Google Shape;1453;p85"/>
          <p:cNvCxnSpPr/>
          <p:nvPr/>
        </p:nvCxnSpPr>
        <p:spPr>
          <a:xfrm>
            <a:off x="1810552" y="1346128"/>
            <a:ext cx="585216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4" name="Google Shape;1454;p85"/>
          <p:cNvSpPr txBox="1"/>
          <p:nvPr/>
        </p:nvSpPr>
        <p:spPr>
          <a:xfrm>
            <a:off x="1386840" y="1700071"/>
            <a:ext cx="24155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GBM</a:t>
            </a:r>
            <a:endParaRPr/>
          </a:p>
        </p:txBody>
      </p:sp>
      <p:sp>
        <p:nvSpPr>
          <p:cNvPr id="1456" name="Google Shape;1456;p85"/>
          <p:cNvSpPr txBox="1"/>
          <p:nvPr/>
        </p:nvSpPr>
        <p:spPr>
          <a:xfrm>
            <a:off x="901682" y="5247866"/>
            <a:ext cx="76699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Bước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4: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việc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đoán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Error” </a:t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Quay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lại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Bước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 of Error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lặp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lại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quá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trình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447;p84">
            <a:extLst>
              <a:ext uri="{FF2B5EF4-FFF2-40B4-BE49-F238E27FC236}">
                <a16:creationId xmlns:a16="http://schemas.microsoft.com/office/drawing/2014/main" id="{11F9ECFE-680A-AA2E-1246-0E1615BA70CF}"/>
              </a:ext>
            </a:extLst>
          </p:cNvPr>
          <p:cNvSpPr txBox="1"/>
          <p:nvPr/>
        </p:nvSpPr>
        <p:spPr>
          <a:xfrm>
            <a:off x="1612902" y="4326932"/>
            <a:ext cx="684529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Bước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3: Train Decision Tree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mới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dự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đoán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Error (same input,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khác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output)</a:t>
            </a:r>
            <a:endParaRPr dirty="0"/>
          </a:p>
        </p:txBody>
      </p:sp>
      <p:sp>
        <p:nvSpPr>
          <p:cNvPr id="8" name="Google Shape;1438;p83">
            <a:extLst>
              <a:ext uri="{FF2B5EF4-FFF2-40B4-BE49-F238E27FC236}">
                <a16:creationId xmlns:a16="http://schemas.microsoft.com/office/drawing/2014/main" id="{647ACC46-C8C7-8430-4838-2EC94B3217EA}"/>
              </a:ext>
            </a:extLst>
          </p:cNvPr>
          <p:cNvSpPr txBox="1"/>
          <p:nvPr/>
        </p:nvSpPr>
        <p:spPr>
          <a:xfrm>
            <a:off x="583377" y="3431433"/>
            <a:ext cx="504140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Bước 2: Tính Error</a:t>
            </a:r>
            <a:endParaRPr/>
          </a:p>
        </p:txBody>
      </p:sp>
      <p:sp>
        <p:nvSpPr>
          <p:cNvPr id="9" name="Google Shape;1429;p82">
            <a:extLst>
              <a:ext uri="{FF2B5EF4-FFF2-40B4-BE49-F238E27FC236}">
                <a16:creationId xmlns:a16="http://schemas.microsoft.com/office/drawing/2014/main" id="{B586EEE0-6E57-F4B3-57E0-6571171B5B40}"/>
              </a:ext>
            </a:extLst>
          </p:cNvPr>
          <p:cNvSpPr txBox="1"/>
          <p:nvPr/>
        </p:nvSpPr>
        <p:spPr>
          <a:xfrm>
            <a:off x="261425" y="2500564"/>
            <a:ext cx="6845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Bước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1: Train Decision Tree </a:t>
            </a:r>
            <a:endParaRPr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86"/>
          <p:cNvSpPr txBox="1"/>
          <p:nvPr/>
        </p:nvSpPr>
        <p:spPr>
          <a:xfrm>
            <a:off x="727787" y="699797"/>
            <a:ext cx="71192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Đ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ặc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 và nguyên lý hoạt động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2" name="Google Shape;1462;p86"/>
          <p:cNvCxnSpPr/>
          <p:nvPr/>
        </p:nvCxnSpPr>
        <p:spPr>
          <a:xfrm>
            <a:off x="1810552" y="1346128"/>
            <a:ext cx="585216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3" name="Google Shape;1463;p86"/>
          <p:cNvSpPr txBox="1"/>
          <p:nvPr/>
        </p:nvSpPr>
        <p:spPr>
          <a:xfrm>
            <a:off x="1386840" y="1700071"/>
            <a:ext cx="24155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4" name="Google Shape;1464;p86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045" y="4284022"/>
            <a:ext cx="1097147" cy="109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p86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1568" y="2833923"/>
            <a:ext cx="963891" cy="96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86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5100" y="2803900"/>
            <a:ext cx="963891" cy="96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86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5799" y="3983999"/>
            <a:ext cx="963891" cy="96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p86" descr="Icon, circ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33513" y="4832595"/>
            <a:ext cx="963891" cy="963891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86"/>
          <p:cNvSpPr txBox="1"/>
          <p:nvPr/>
        </p:nvSpPr>
        <p:spPr>
          <a:xfrm>
            <a:off x="661799" y="2259179"/>
            <a:ext cx="44871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age, gender, occupation,…</a:t>
            </a:r>
            <a:endParaRPr/>
          </a:p>
        </p:txBody>
      </p:sp>
      <p:sp>
        <p:nvSpPr>
          <p:cNvPr id="1470" name="Google Shape;1470;p86"/>
          <p:cNvSpPr txBox="1"/>
          <p:nvPr/>
        </p:nvSpPr>
        <p:spPr>
          <a:xfrm>
            <a:off x="7694221" y="1691308"/>
            <a:ext cx="19195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1</a:t>
            </a:r>
            <a:endParaRPr/>
          </a:p>
        </p:txBody>
      </p:sp>
      <p:sp>
        <p:nvSpPr>
          <p:cNvPr id="1471" name="Google Shape;1471;p86"/>
          <p:cNvSpPr/>
          <p:nvPr/>
        </p:nvSpPr>
        <p:spPr>
          <a:xfrm>
            <a:off x="7371964" y="2270907"/>
            <a:ext cx="2564091" cy="838985"/>
          </a:xfrm>
          <a:prstGeom prst="ellipse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&lt; 15</a:t>
            </a:r>
            <a:endParaRPr/>
          </a:p>
        </p:txBody>
      </p:sp>
      <p:sp>
        <p:nvSpPr>
          <p:cNvPr id="1472" name="Google Shape;1472;p86"/>
          <p:cNvSpPr/>
          <p:nvPr/>
        </p:nvSpPr>
        <p:spPr>
          <a:xfrm>
            <a:off x="6217648" y="3548321"/>
            <a:ext cx="1706252" cy="646329"/>
          </a:xfrm>
          <a:prstGeom prst="ellipse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male?</a:t>
            </a:r>
            <a:endParaRPr/>
          </a:p>
        </p:txBody>
      </p:sp>
      <p:sp>
        <p:nvSpPr>
          <p:cNvPr id="1473" name="Google Shape;1473;p86"/>
          <p:cNvSpPr/>
          <p:nvPr/>
        </p:nvSpPr>
        <p:spPr>
          <a:xfrm>
            <a:off x="9446051" y="3653474"/>
            <a:ext cx="2588831" cy="2588831"/>
          </a:xfrm>
          <a:prstGeom prst="ellipse">
            <a:avLst/>
          </a:prstGeom>
          <a:noFill/>
          <a:ln w="381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4" name="Google Shape;1474;p86"/>
          <p:cNvCxnSpPr>
            <a:stCxn id="1471" idx="4"/>
            <a:endCxn id="1472" idx="0"/>
          </p:cNvCxnSpPr>
          <p:nvPr/>
        </p:nvCxnSpPr>
        <p:spPr>
          <a:xfrm flipH="1">
            <a:off x="7070910" y="3109892"/>
            <a:ext cx="1583100" cy="438300"/>
          </a:xfrm>
          <a:prstGeom prst="straightConnector1">
            <a:avLst/>
          </a:prstGeom>
          <a:noFill/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75" name="Google Shape;1475;p86"/>
          <p:cNvSpPr/>
          <p:nvPr/>
        </p:nvSpPr>
        <p:spPr>
          <a:xfrm>
            <a:off x="5302857" y="4545814"/>
            <a:ext cx="1418584" cy="1418584"/>
          </a:xfrm>
          <a:prstGeom prst="ellipse">
            <a:avLst/>
          </a:prstGeom>
          <a:noFill/>
          <a:ln w="381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6" name="Google Shape;1476;p86"/>
          <p:cNvSpPr/>
          <p:nvPr/>
        </p:nvSpPr>
        <p:spPr>
          <a:xfrm>
            <a:off x="7420107" y="4545814"/>
            <a:ext cx="1418584" cy="1418584"/>
          </a:xfrm>
          <a:prstGeom prst="ellipse">
            <a:avLst/>
          </a:prstGeom>
          <a:noFill/>
          <a:ln w="381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7" name="Google Shape;1477;p86"/>
          <p:cNvCxnSpPr>
            <a:stCxn id="1471" idx="4"/>
            <a:endCxn id="1473" idx="0"/>
          </p:cNvCxnSpPr>
          <p:nvPr/>
        </p:nvCxnSpPr>
        <p:spPr>
          <a:xfrm>
            <a:off x="8654010" y="3109892"/>
            <a:ext cx="2086500" cy="543600"/>
          </a:xfrm>
          <a:prstGeom prst="straightConnector1">
            <a:avLst/>
          </a:prstGeom>
          <a:noFill/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8" name="Google Shape;1478;p86"/>
          <p:cNvCxnSpPr>
            <a:stCxn id="1472" idx="4"/>
            <a:endCxn id="1475" idx="0"/>
          </p:cNvCxnSpPr>
          <p:nvPr/>
        </p:nvCxnSpPr>
        <p:spPr>
          <a:xfrm flipH="1">
            <a:off x="6012074" y="4194650"/>
            <a:ext cx="1058700" cy="351300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79" name="Google Shape;1479;p86"/>
          <p:cNvCxnSpPr>
            <a:stCxn id="1472" idx="4"/>
            <a:endCxn id="1476" idx="0"/>
          </p:cNvCxnSpPr>
          <p:nvPr/>
        </p:nvCxnSpPr>
        <p:spPr>
          <a:xfrm>
            <a:off x="7070774" y="4194650"/>
            <a:ext cx="1058700" cy="351300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0" name="Google Shape;1480;p86"/>
          <p:cNvSpPr txBox="1"/>
          <p:nvPr/>
        </p:nvSpPr>
        <p:spPr>
          <a:xfrm>
            <a:off x="7289001" y="2911074"/>
            <a:ext cx="6221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1481" name="Google Shape;1481;p86"/>
          <p:cNvSpPr txBox="1"/>
          <p:nvPr/>
        </p:nvSpPr>
        <p:spPr>
          <a:xfrm>
            <a:off x="5906045" y="3983999"/>
            <a:ext cx="6221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1482" name="Google Shape;1482;p86"/>
          <p:cNvSpPr txBox="1"/>
          <p:nvPr/>
        </p:nvSpPr>
        <p:spPr>
          <a:xfrm>
            <a:off x="9446051" y="2844855"/>
            <a:ext cx="6221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1483" name="Google Shape;1483;p86"/>
          <p:cNvSpPr txBox="1"/>
          <p:nvPr/>
        </p:nvSpPr>
        <p:spPr>
          <a:xfrm>
            <a:off x="7656376" y="3942724"/>
            <a:ext cx="6221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1484" name="Google Shape;1484;p86"/>
          <p:cNvSpPr txBox="1"/>
          <p:nvPr/>
        </p:nvSpPr>
        <p:spPr>
          <a:xfrm>
            <a:off x="5302857" y="6002993"/>
            <a:ext cx="14185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endParaRPr/>
          </a:p>
        </p:txBody>
      </p:sp>
      <p:sp>
        <p:nvSpPr>
          <p:cNvPr id="1485" name="Google Shape;1485;p86"/>
          <p:cNvSpPr txBox="1"/>
          <p:nvPr/>
        </p:nvSpPr>
        <p:spPr>
          <a:xfrm>
            <a:off x="7420107" y="6002993"/>
            <a:ext cx="14185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+0.1</a:t>
            </a:r>
            <a:endParaRPr/>
          </a:p>
        </p:txBody>
      </p:sp>
      <p:sp>
        <p:nvSpPr>
          <p:cNvPr id="1486" name="Google Shape;1486;p86"/>
          <p:cNvSpPr txBox="1"/>
          <p:nvPr/>
        </p:nvSpPr>
        <p:spPr>
          <a:xfrm>
            <a:off x="9936055" y="6262210"/>
            <a:ext cx="14185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0.64375 0.1673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88" y="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0.64987 0.16783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1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87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0.75573 0.16458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86" y="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27044 -0.01134 " pathEditMode="relative" rAng="0" ptsTypes="AA">
                                      <p:cBhvr>
                                        <p:cTn id="85" dur="500" fill="hold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16" y="-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0.33425 0.07593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706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75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5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5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87"/>
          <p:cNvSpPr txBox="1"/>
          <p:nvPr/>
        </p:nvSpPr>
        <p:spPr>
          <a:xfrm>
            <a:off x="727787" y="699797"/>
            <a:ext cx="71192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Đ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ặc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 và nguyên lý hoạt động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2" name="Google Shape;1492;p87"/>
          <p:cNvCxnSpPr/>
          <p:nvPr/>
        </p:nvCxnSpPr>
        <p:spPr>
          <a:xfrm>
            <a:off x="1810552" y="1346128"/>
            <a:ext cx="585216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3" name="Google Shape;1493;p87"/>
          <p:cNvSpPr txBox="1"/>
          <p:nvPr/>
        </p:nvSpPr>
        <p:spPr>
          <a:xfrm>
            <a:off x="1386840" y="1700071"/>
            <a:ext cx="24155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4" name="Google Shape;1494;p87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07045" y="4284022"/>
            <a:ext cx="1097147" cy="109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87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1568" y="2833923"/>
            <a:ext cx="963891" cy="96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87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25100" y="2803900"/>
            <a:ext cx="963891" cy="96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87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5799" y="3983999"/>
            <a:ext cx="963891" cy="963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87" descr="Icon, circ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33513" y="4832595"/>
            <a:ext cx="963891" cy="963891"/>
          </a:xfrm>
          <a:prstGeom prst="rect">
            <a:avLst/>
          </a:prstGeom>
          <a:noFill/>
          <a:ln>
            <a:noFill/>
          </a:ln>
        </p:spPr>
      </p:pic>
      <p:sp>
        <p:nvSpPr>
          <p:cNvPr id="1499" name="Google Shape;1499;p87"/>
          <p:cNvSpPr txBox="1"/>
          <p:nvPr/>
        </p:nvSpPr>
        <p:spPr>
          <a:xfrm>
            <a:off x="661799" y="2259179"/>
            <a:ext cx="448715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Input: age, gender, occupation,…</a:t>
            </a:r>
            <a:endParaRPr/>
          </a:p>
        </p:txBody>
      </p:sp>
      <p:sp>
        <p:nvSpPr>
          <p:cNvPr id="1500" name="Google Shape;1500;p87"/>
          <p:cNvSpPr/>
          <p:nvPr/>
        </p:nvSpPr>
        <p:spPr>
          <a:xfrm>
            <a:off x="7371964" y="2270907"/>
            <a:ext cx="2564091" cy="838985"/>
          </a:xfrm>
          <a:prstGeom prst="ellipse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computer daily</a:t>
            </a:r>
            <a:endParaRPr/>
          </a:p>
        </p:txBody>
      </p:sp>
      <p:sp>
        <p:nvSpPr>
          <p:cNvPr id="1501" name="Google Shape;1501;p87"/>
          <p:cNvSpPr/>
          <p:nvPr/>
        </p:nvSpPr>
        <p:spPr>
          <a:xfrm>
            <a:off x="9384118" y="3550928"/>
            <a:ext cx="2588831" cy="2588831"/>
          </a:xfrm>
          <a:prstGeom prst="ellipse">
            <a:avLst/>
          </a:prstGeom>
          <a:noFill/>
          <a:ln w="381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2" name="Google Shape;1502;p87"/>
          <p:cNvCxnSpPr>
            <a:stCxn id="1500" idx="4"/>
            <a:endCxn id="1503" idx="0"/>
          </p:cNvCxnSpPr>
          <p:nvPr/>
        </p:nvCxnSpPr>
        <p:spPr>
          <a:xfrm flipH="1">
            <a:off x="7123410" y="3109892"/>
            <a:ext cx="1530600" cy="478500"/>
          </a:xfrm>
          <a:prstGeom prst="straightConnector1">
            <a:avLst/>
          </a:prstGeom>
          <a:noFill/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4" name="Google Shape;1504;p87"/>
          <p:cNvCxnSpPr>
            <a:stCxn id="1500" idx="4"/>
            <a:endCxn id="1501" idx="0"/>
          </p:cNvCxnSpPr>
          <p:nvPr/>
        </p:nvCxnSpPr>
        <p:spPr>
          <a:xfrm>
            <a:off x="8654010" y="3109892"/>
            <a:ext cx="2024400" cy="441000"/>
          </a:xfrm>
          <a:prstGeom prst="straightConnector1">
            <a:avLst/>
          </a:prstGeom>
          <a:noFill/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5" name="Google Shape;1505;p87"/>
          <p:cNvSpPr txBox="1"/>
          <p:nvPr/>
        </p:nvSpPr>
        <p:spPr>
          <a:xfrm>
            <a:off x="7289001" y="2911074"/>
            <a:ext cx="6221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1506" name="Google Shape;1506;p87"/>
          <p:cNvSpPr txBox="1"/>
          <p:nvPr/>
        </p:nvSpPr>
        <p:spPr>
          <a:xfrm>
            <a:off x="9446051" y="2844855"/>
            <a:ext cx="62216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1507" name="Google Shape;1507;p87"/>
          <p:cNvSpPr txBox="1"/>
          <p:nvPr/>
        </p:nvSpPr>
        <p:spPr>
          <a:xfrm>
            <a:off x="6409851" y="5629062"/>
            <a:ext cx="14185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+0.9</a:t>
            </a:r>
            <a:endParaRPr/>
          </a:p>
        </p:txBody>
      </p:sp>
      <p:sp>
        <p:nvSpPr>
          <p:cNvPr id="1508" name="Google Shape;1508;p87"/>
          <p:cNvSpPr txBox="1"/>
          <p:nvPr/>
        </p:nvSpPr>
        <p:spPr>
          <a:xfrm>
            <a:off x="9936055" y="6262210"/>
            <a:ext cx="14185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/>
          </a:p>
        </p:txBody>
      </p:sp>
      <p:sp>
        <p:nvSpPr>
          <p:cNvPr id="1509" name="Google Shape;1509;p87"/>
          <p:cNvSpPr txBox="1"/>
          <p:nvPr/>
        </p:nvSpPr>
        <p:spPr>
          <a:xfrm>
            <a:off x="7694221" y="1691308"/>
            <a:ext cx="19195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2</a:t>
            </a:r>
            <a:endParaRPr/>
          </a:p>
        </p:txBody>
      </p:sp>
      <p:sp>
        <p:nvSpPr>
          <p:cNvPr id="1503" name="Google Shape;1503;p87"/>
          <p:cNvSpPr/>
          <p:nvPr/>
        </p:nvSpPr>
        <p:spPr>
          <a:xfrm>
            <a:off x="5860081" y="3588275"/>
            <a:ext cx="2526898" cy="1902348"/>
          </a:xfrm>
          <a:prstGeom prst="ellipse">
            <a:avLst/>
          </a:prstGeom>
          <a:noFill/>
          <a:ln w="381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0.3181 -0.08889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8" y="-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7037E-7 L 0.29857 -0.0231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4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22" y="-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4.81481E-6 L 0.63503 0.1666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4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745" y="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0.75065 0.15254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526" y="7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0.64258 0.16389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4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2" y="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88"/>
          <p:cNvSpPr txBox="1"/>
          <p:nvPr/>
        </p:nvSpPr>
        <p:spPr>
          <a:xfrm>
            <a:off x="727787" y="699797"/>
            <a:ext cx="71192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Đ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ặc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 và nguyên lý hoạt động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15" name="Google Shape;1515;p88"/>
          <p:cNvCxnSpPr/>
          <p:nvPr/>
        </p:nvCxnSpPr>
        <p:spPr>
          <a:xfrm>
            <a:off x="1810552" y="1346128"/>
            <a:ext cx="585216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16" name="Google Shape;1516;p8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94657" y="3415085"/>
            <a:ext cx="812040" cy="81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7" name="Google Shape;1517;p88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10499" y="3284085"/>
            <a:ext cx="713412" cy="71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8" name="Google Shape;1518;p8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04822" y="3295832"/>
            <a:ext cx="713412" cy="71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9" name="Google Shape;1519;p88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11749" y="4133881"/>
            <a:ext cx="713412" cy="71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0" name="Google Shape;1520;p88" descr="Icon, circ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70139" y="3428334"/>
            <a:ext cx="713412" cy="713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88"/>
          <p:cNvSpPr/>
          <p:nvPr/>
        </p:nvSpPr>
        <p:spPr>
          <a:xfrm>
            <a:off x="8163926" y="1881057"/>
            <a:ext cx="1897781" cy="881906"/>
          </a:xfrm>
          <a:prstGeom prst="ellipse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computer daily</a:t>
            </a:r>
            <a:endParaRPr/>
          </a:p>
        </p:txBody>
      </p:sp>
      <p:sp>
        <p:nvSpPr>
          <p:cNvPr id="1522" name="Google Shape;1522;p88"/>
          <p:cNvSpPr/>
          <p:nvPr/>
        </p:nvSpPr>
        <p:spPr>
          <a:xfrm>
            <a:off x="10010409" y="3055838"/>
            <a:ext cx="1916092" cy="1916092"/>
          </a:xfrm>
          <a:prstGeom prst="ellipse">
            <a:avLst/>
          </a:prstGeom>
          <a:noFill/>
          <a:ln w="381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3" name="Google Shape;1523;p88"/>
          <p:cNvCxnSpPr>
            <a:stCxn id="1521" idx="4"/>
            <a:endCxn id="1524" idx="0"/>
          </p:cNvCxnSpPr>
          <p:nvPr/>
        </p:nvCxnSpPr>
        <p:spPr>
          <a:xfrm flipH="1">
            <a:off x="7387216" y="2762963"/>
            <a:ext cx="1725600" cy="292800"/>
          </a:xfrm>
          <a:prstGeom prst="straightConnector1">
            <a:avLst/>
          </a:prstGeom>
          <a:noFill/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5" name="Google Shape;1525;p88"/>
          <p:cNvCxnSpPr>
            <a:stCxn id="1521" idx="4"/>
            <a:endCxn id="1522" idx="0"/>
          </p:cNvCxnSpPr>
          <p:nvPr/>
        </p:nvCxnSpPr>
        <p:spPr>
          <a:xfrm>
            <a:off x="9112817" y="2762963"/>
            <a:ext cx="1855500" cy="292800"/>
          </a:xfrm>
          <a:prstGeom prst="straightConnector1">
            <a:avLst/>
          </a:prstGeom>
          <a:noFill/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6" name="Google Shape;1526;p88"/>
          <p:cNvSpPr txBox="1"/>
          <p:nvPr/>
        </p:nvSpPr>
        <p:spPr>
          <a:xfrm>
            <a:off x="7763139" y="2497136"/>
            <a:ext cx="4604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1527" name="Google Shape;1527;p88"/>
          <p:cNvSpPr txBox="1"/>
          <p:nvPr/>
        </p:nvSpPr>
        <p:spPr>
          <a:xfrm>
            <a:off x="10033453" y="2417139"/>
            <a:ext cx="4604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1528" name="Google Shape;1528;p88"/>
          <p:cNvSpPr txBox="1"/>
          <p:nvPr/>
        </p:nvSpPr>
        <p:spPr>
          <a:xfrm>
            <a:off x="6869683" y="4463871"/>
            <a:ext cx="10499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+0.9</a:t>
            </a:r>
            <a:endParaRPr/>
          </a:p>
        </p:txBody>
      </p:sp>
      <p:sp>
        <p:nvSpPr>
          <p:cNvPr id="1529" name="Google Shape;1529;p88"/>
          <p:cNvSpPr txBox="1"/>
          <p:nvPr/>
        </p:nvSpPr>
        <p:spPr>
          <a:xfrm>
            <a:off x="10443481" y="4971930"/>
            <a:ext cx="10499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-0.9</a:t>
            </a:r>
            <a:endParaRPr/>
          </a:p>
        </p:txBody>
      </p:sp>
      <p:sp>
        <p:nvSpPr>
          <p:cNvPr id="1530" name="Google Shape;1530;p88"/>
          <p:cNvSpPr txBox="1"/>
          <p:nvPr/>
        </p:nvSpPr>
        <p:spPr>
          <a:xfrm>
            <a:off x="8151427" y="1419391"/>
            <a:ext cx="14207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2</a:t>
            </a:r>
            <a:endParaRPr/>
          </a:p>
        </p:txBody>
      </p:sp>
      <p:sp>
        <p:nvSpPr>
          <p:cNvPr id="1524" name="Google Shape;1524;p88"/>
          <p:cNvSpPr/>
          <p:nvPr/>
        </p:nvSpPr>
        <p:spPr>
          <a:xfrm>
            <a:off x="6452123" y="3055838"/>
            <a:ext cx="1870253" cy="1408000"/>
          </a:xfrm>
          <a:prstGeom prst="ellipse">
            <a:avLst/>
          </a:prstGeom>
          <a:noFill/>
          <a:ln w="381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88"/>
          <p:cNvSpPr txBox="1"/>
          <p:nvPr/>
        </p:nvSpPr>
        <p:spPr>
          <a:xfrm>
            <a:off x="2519881" y="1430055"/>
            <a:ext cx="14207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1</a:t>
            </a:r>
            <a:endParaRPr/>
          </a:p>
        </p:txBody>
      </p:sp>
      <p:sp>
        <p:nvSpPr>
          <p:cNvPr id="1532" name="Google Shape;1532;p88"/>
          <p:cNvSpPr/>
          <p:nvPr/>
        </p:nvSpPr>
        <p:spPr>
          <a:xfrm>
            <a:off x="2197625" y="2009653"/>
            <a:ext cx="1897782" cy="620965"/>
          </a:xfrm>
          <a:prstGeom prst="ellipse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&lt; 15</a:t>
            </a:r>
            <a:endParaRPr/>
          </a:p>
        </p:txBody>
      </p:sp>
      <p:sp>
        <p:nvSpPr>
          <p:cNvPr id="1533" name="Google Shape;1533;p88"/>
          <p:cNvSpPr/>
          <p:nvPr/>
        </p:nvSpPr>
        <p:spPr>
          <a:xfrm>
            <a:off x="1010087" y="3111600"/>
            <a:ext cx="1262862" cy="478373"/>
          </a:xfrm>
          <a:prstGeom prst="ellipse">
            <a:avLst/>
          </a:prstGeom>
          <a:solidFill>
            <a:srgbClr val="C4E0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male?</a:t>
            </a:r>
            <a:endParaRPr/>
          </a:p>
        </p:txBody>
      </p:sp>
      <p:sp>
        <p:nvSpPr>
          <p:cNvPr id="1534" name="Google Shape;1534;p88"/>
          <p:cNvSpPr/>
          <p:nvPr/>
        </p:nvSpPr>
        <p:spPr>
          <a:xfrm>
            <a:off x="4233570" y="3106821"/>
            <a:ext cx="1916093" cy="1916093"/>
          </a:xfrm>
          <a:prstGeom prst="ellipse">
            <a:avLst/>
          </a:prstGeom>
          <a:noFill/>
          <a:ln w="381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5" name="Google Shape;1535;p88"/>
          <p:cNvCxnSpPr>
            <a:stCxn id="1532" idx="4"/>
            <a:endCxn id="1533" idx="0"/>
          </p:cNvCxnSpPr>
          <p:nvPr/>
        </p:nvCxnSpPr>
        <p:spPr>
          <a:xfrm flipH="1">
            <a:off x="1641416" y="2630618"/>
            <a:ext cx="1505100" cy="480900"/>
          </a:xfrm>
          <a:prstGeom prst="straightConnector1">
            <a:avLst/>
          </a:prstGeom>
          <a:noFill/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6" name="Google Shape;1536;p88"/>
          <p:cNvSpPr/>
          <p:nvPr/>
        </p:nvSpPr>
        <p:spPr>
          <a:xfrm>
            <a:off x="217407" y="3935445"/>
            <a:ext cx="1049948" cy="1049948"/>
          </a:xfrm>
          <a:prstGeom prst="ellipse">
            <a:avLst/>
          </a:prstGeom>
          <a:noFill/>
          <a:ln w="381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88"/>
          <p:cNvSpPr/>
          <p:nvPr/>
        </p:nvSpPr>
        <p:spPr>
          <a:xfrm>
            <a:off x="2258910" y="3935445"/>
            <a:ext cx="1049948" cy="1049948"/>
          </a:xfrm>
          <a:prstGeom prst="ellipse">
            <a:avLst/>
          </a:prstGeom>
          <a:noFill/>
          <a:ln w="38100" cap="flat" cmpd="sng">
            <a:solidFill>
              <a:srgbClr val="A8D08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38" name="Google Shape;1538;p88"/>
          <p:cNvCxnSpPr>
            <a:stCxn id="1532" idx="4"/>
            <a:endCxn id="1534" idx="0"/>
          </p:cNvCxnSpPr>
          <p:nvPr/>
        </p:nvCxnSpPr>
        <p:spPr>
          <a:xfrm>
            <a:off x="3146516" y="2630618"/>
            <a:ext cx="2045100" cy="476100"/>
          </a:xfrm>
          <a:prstGeom prst="straightConnector1">
            <a:avLst/>
          </a:prstGeom>
          <a:noFill/>
          <a:ln w="12700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9" name="Google Shape;1539;p88"/>
          <p:cNvCxnSpPr>
            <a:stCxn id="1533" idx="4"/>
            <a:endCxn id="1536" idx="0"/>
          </p:cNvCxnSpPr>
          <p:nvPr/>
        </p:nvCxnSpPr>
        <p:spPr>
          <a:xfrm flipH="1">
            <a:off x="742418" y="3589973"/>
            <a:ext cx="899100" cy="345600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0" name="Google Shape;1540;p88"/>
          <p:cNvCxnSpPr>
            <a:stCxn id="1533" idx="4"/>
            <a:endCxn id="1537" idx="0"/>
          </p:cNvCxnSpPr>
          <p:nvPr/>
        </p:nvCxnSpPr>
        <p:spPr>
          <a:xfrm>
            <a:off x="1641518" y="3589973"/>
            <a:ext cx="1142400" cy="345600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1" name="Google Shape;1541;p88"/>
          <p:cNvSpPr txBox="1"/>
          <p:nvPr/>
        </p:nvSpPr>
        <p:spPr>
          <a:xfrm>
            <a:off x="1958224" y="2504518"/>
            <a:ext cx="4604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1542" name="Google Shape;1542;p88"/>
          <p:cNvSpPr txBox="1"/>
          <p:nvPr/>
        </p:nvSpPr>
        <p:spPr>
          <a:xfrm>
            <a:off x="664162" y="3359123"/>
            <a:ext cx="4604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1543" name="Google Shape;1543;p88"/>
          <p:cNvSpPr txBox="1"/>
          <p:nvPr/>
        </p:nvSpPr>
        <p:spPr>
          <a:xfrm>
            <a:off x="4344184" y="2497136"/>
            <a:ext cx="4604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1544" name="Google Shape;1544;p88"/>
          <p:cNvSpPr txBox="1"/>
          <p:nvPr/>
        </p:nvSpPr>
        <p:spPr>
          <a:xfrm>
            <a:off x="2352195" y="3391888"/>
            <a:ext cx="46049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endParaRPr/>
          </a:p>
        </p:txBody>
      </p:sp>
      <p:sp>
        <p:nvSpPr>
          <p:cNvPr id="1545" name="Google Shape;1545;p88"/>
          <p:cNvSpPr txBox="1"/>
          <p:nvPr/>
        </p:nvSpPr>
        <p:spPr>
          <a:xfrm>
            <a:off x="188211" y="4985393"/>
            <a:ext cx="10499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+2</a:t>
            </a:r>
            <a:endParaRPr/>
          </a:p>
        </p:txBody>
      </p:sp>
      <p:sp>
        <p:nvSpPr>
          <p:cNvPr id="1546" name="Google Shape;1546;p88"/>
          <p:cNvSpPr txBox="1"/>
          <p:nvPr/>
        </p:nvSpPr>
        <p:spPr>
          <a:xfrm>
            <a:off x="2272949" y="4985393"/>
            <a:ext cx="10499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+0.1</a:t>
            </a:r>
            <a:endParaRPr/>
          </a:p>
        </p:txBody>
      </p:sp>
      <p:sp>
        <p:nvSpPr>
          <p:cNvPr id="1547" name="Google Shape;1547;p88"/>
          <p:cNvSpPr txBox="1"/>
          <p:nvPr/>
        </p:nvSpPr>
        <p:spPr>
          <a:xfrm>
            <a:off x="4666642" y="5022914"/>
            <a:ext cx="10499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-1</a:t>
            </a:r>
            <a:endParaRPr/>
          </a:p>
        </p:txBody>
      </p:sp>
      <p:pic>
        <p:nvPicPr>
          <p:cNvPr id="1548" name="Google Shape;1548;p88" descr="Icon, circ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49825" y="4082855"/>
            <a:ext cx="713412" cy="71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88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0027" y="4062748"/>
            <a:ext cx="812040" cy="81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88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35923" y="3347376"/>
            <a:ext cx="713412" cy="71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88" descr="Icon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30246" y="3359123"/>
            <a:ext cx="713412" cy="71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88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37173" y="4197172"/>
            <a:ext cx="713412" cy="713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88"/>
          <p:cNvSpPr txBox="1"/>
          <p:nvPr/>
        </p:nvSpPr>
        <p:spPr>
          <a:xfrm>
            <a:off x="967279" y="5820232"/>
            <a:ext cx="45833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f(               ) = 2 + 0,9 = 2,9</a:t>
            </a:r>
            <a:endParaRPr/>
          </a:p>
        </p:txBody>
      </p:sp>
      <p:cxnSp>
        <p:nvCxnSpPr>
          <p:cNvPr id="1554" name="Google Shape;1554;p88"/>
          <p:cNvCxnSpPr/>
          <p:nvPr/>
        </p:nvCxnSpPr>
        <p:spPr>
          <a:xfrm>
            <a:off x="6320978" y="2154795"/>
            <a:ext cx="0" cy="2834640"/>
          </a:xfrm>
          <a:prstGeom prst="straightConnector1">
            <a:avLst/>
          </a:prstGeom>
          <a:noFill/>
          <a:ln w="9525" cap="flat" cmpd="sng">
            <a:solidFill>
              <a:srgbClr val="38562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55" name="Google Shape;1555;p88" descr="Icon, circl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16243" y="5725136"/>
            <a:ext cx="713412" cy="713412"/>
          </a:xfrm>
          <a:prstGeom prst="rect">
            <a:avLst/>
          </a:prstGeom>
          <a:noFill/>
          <a:ln>
            <a:noFill/>
          </a:ln>
        </p:spPr>
      </p:pic>
      <p:sp>
        <p:nvSpPr>
          <p:cNvPr id="1556" name="Google Shape;1556;p88"/>
          <p:cNvSpPr/>
          <p:nvPr/>
        </p:nvSpPr>
        <p:spPr>
          <a:xfrm>
            <a:off x="6540641" y="5824352"/>
            <a:ext cx="40302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385623"/>
                </a:solidFill>
                <a:latin typeface="Calibri"/>
                <a:ea typeface="Calibri"/>
                <a:cs typeface="Calibri"/>
                <a:sym typeface="Calibri"/>
              </a:rPr>
              <a:t>f(               ) = -1 - 0,9 = -1,9</a:t>
            </a:r>
            <a:endParaRPr/>
          </a:p>
        </p:txBody>
      </p:sp>
      <p:pic>
        <p:nvPicPr>
          <p:cNvPr id="1557" name="Google Shape;1557;p88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33649" y="5725136"/>
            <a:ext cx="713412" cy="71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89"/>
          <p:cNvSpPr txBox="1"/>
          <p:nvPr/>
        </p:nvSpPr>
        <p:spPr>
          <a:xfrm>
            <a:off x="727787" y="699797"/>
            <a:ext cx="71192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Đ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ặc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 và nguyên lý hoạt động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3" name="Google Shape;1563;p89"/>
          <p:cNvCxnSpPr/>
          <p:nvPr/>
        </p:nvCxnSpPr>
        <p:spPr>
          <a:xfrm>
            <a:off x="1810552" y="1346128"/>
            <a:ext cx="585216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64" name="Google Shape;1564;p89"/>
          <p:cNvSpPr txBox="1"/>
          <p:nvPr/>
        </p:nvSpPr>
        <p:spPr>
          <a:xfrm>
            <a:off x="1386840" y="1700071"/>
            <a:ext cx="241554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89"/>
          <p:cNvSpPr txBox="1"/>
          <p:nvPr/>
        </p:nvSpPr>
        <p:spPr>
          <a:xfrm>
            <a:off x="957943" y="2453640"/>
            <a:ext cx="10827657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nguồn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mở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~350 contributors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~3,600 commits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Gihub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thấy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những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khả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năng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ứng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đáng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ngạc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của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mình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như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●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thể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sử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dụng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để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giải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quyết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được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đề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từ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hồi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quy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(regression),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loại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(classification), ranking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giải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quyết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đề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người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dùng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nghĩa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trên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Windows, Linux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OS X.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548135"/>
                </a:solidFill>
                <a:latin typeface="Calibri"/>
                <a:ea typeface="Calibri"/>
                <a:cs typeface="Calibri"/>
                <a:sym typeface="Calibri"/>
              </a:rPr>
              <a:t>●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Hỗ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tất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cả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ngôn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ngữ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lập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chính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bao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gồm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 ++, Python, R, Java, Scala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Julia.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0"/>
          <p:cNvSpPr txBox="1"/>
          <p:nvPr/>
        </p:nvSpPr>
        <p:spPr>
          <a:xfrm>
            <a:off x="727787" y="699797"/>
            <a:ext cx="71192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Đ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ặc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 và nguyên lý hoạt động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1" name="Google Shape;1571;p90"/>
          <p:cNvCxnSpPr/>
          <p:nvPr/>
        </p:nvCxnSpPr>
        <p:spPr>
          <a:xfrm>
            <a:off x="1810552" y="1346128"/>
            <a:ext cx="5852160" cy="0"/>
          </a:xfrm>
          <a:prstGeom prst="straightConnector1">
            <a:avLst/>
          </a:prstGeom>
          <a:noFill/>
          <a:ln w="38100" cap="flat" cmpd="sng">
            <a:solidFill>
              <a:srgbClr val="7F9603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72" name="Google Shape;1572;p90"/>
          <p:cNvSpPr txBox="1"/>
          <p:nvPr/>
        </p:nvSpPr>
        <p:spPr>
          <a:xfrm>
            <a:off x="1386840" y="1700071"/>
            <a:ext cx="492252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sánh XGBoost và GBM</a:t>
            </a:r>
            <a:endParaRPr/>
          </a:p>
        </p:txBody>
      </p:sp>
      <p:sp>
        <p:nvSpPr>
          <p:cNvPr id="1573" name="Google Shape;1573;p90"/>
          <p:cNvSpPr txBox="1"/>
          <p:nvPr/>
        </p:nvSpPr>
        <p:spPr>
          <a:xfrm>
            <a:off x="9234806" y="2100179"/>
            <a:ext cx="422682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Tốc độ xử lý</a:t>
            </a:r>
            <a:endParaRPr/>
          </a:p>
        </p:txBody>
      </p:sp>
      <p:pic>
        <p:nvPicPr>
          <p:cNvPr id="1574" name="Google Shape;1574;p90" descr="Graphical user interface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982" y="867265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90"/>
          <p:cNvSpPr/>
          <p:nvPr/>
        </p:nvSpPr>
        <p:spPr>
          <a:xfrm>
            <a:off x="8077200" y="1856674"/>
            <a:ext cx="856343" cy="856343"/>
          </a:xfrm>
          <a:prstGeom prst="ellipse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576" name="Google Shape;1576;p90"/>
          <p:cNvSpPr/>
          <p:nvPr/>
        </p:nvSpPr>
        <p:spPr>
          <a:xfrm>
            <a:off x="8077200" y="5361075"/>
            <a:ext cx="856343" cy="856343"/>
          </a:xfrm>
          <a:prstGeom prst="ellipse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577" name="Google Shape;1577;p90"/>
          <p:cNvSpPr/>
          <p:nvPr/>
        </p:nvSpPr>
        <p:spPr>
          <a:xfrm>
            <a:off x="7366000" y="3608875"/>
            <a:ext cx="856343" cy="856343"/>
          </a:xfrm>
          <a:prstGeom prst="ellipse">
            <a:avLst/>
          </a:prstGeom>
          <a:solidFill>
            <a:srgbClr val="38562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578" name="Google Shape;1578;p90"/>
          <p:cNvSpPr/>
          <p:nvPr/>
        </p:nvSpPr>
        <p:spPr>
          <a:xfrm>
            <a:off x="8523606" y="3775436"/>
            <a:ext cx="19382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Sự linh hoạt</a:t>
            </a:r>
            <a:endParaRPr/>
          </a:p>
        </p:txBody>
      </p:sp>
      <p:sp>
        <p:nvSpPr>
          <p:cNvPr id="1579" name="Google Shape;1579;p90"/>
          <p:cNvSpPr/>
          <p:nvPr/>
        </p:nvSpPr>
        <p:spPr>
          <a:xfrm>
            <a:off x="9234806" y="5527636"/>
            <a:ext cx="27812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Tự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động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cắt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tỉa</a:t>
            </a: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1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1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1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/>
                                        <p:tgtEl>
                                          <p:spTgt spid="1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/>
                                        <p:tgtEl>
                                          <p:spTgt spid="1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p91"/>
          <p:cNvPicPr preferRelativeResize="0"/>
          <p:nvPr/>
        </p:nvPicPr>
        <p:blipFill rotWithShape="1">
          <a:blip r:embed="rId3">
            <a:alphaModFix/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91"/>
          <p:cNvSpPr txBox="1"/>
          <p:nvPr/>
        </p:nvSpPr>
        <p:spPr>
          <a:xfrm>
            <a:off x="1604211" y="735955"/>
            <a:ext cx="1989221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dirty="0"/>
          </a:p>
        </p:txBody>
      </p:sp>
      <p:sp>
        <p:nvSpPr>
          <p:cNvPr id="1586" name="Google Shape;1586;p91"/>
          <p:cNvSpPr/>
          <p:nvPr/>
        </p:nvSpPr>
        <p:spPr>
          <a:xfrm>
            <a:off x="6384758" y="1090863"/>
            <a:ext cx="1812758" cy="1812758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91"/>
          <p:cNvSpPr/>
          <p:nvPr/>
        </p:nvSpPr>
        <p:spPr>
          <a:xfrm>
            <a:off x="8382000" y="3088105"/>
            <a:ext cx="1812758" cy="1812758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91"/>
          <p:cNvSpPr/>
          <p:nvPr/>
        </p:nvSpPr>
        <p:spPr>
          <a:xfrm>
            <a:off x="8382000" y="1090863"/>
            <a:ext cx="1812758" cy="1812758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91"/>
          <p:cNvSpPr/>
          <p:nvPr/>
        </p:nvSpPr>
        <p:spPr>
          <a:xfrm>
            <a:off x="6384758" y="3088105"/>
            <a:ext cx="1812758" cy="1812758"/>
          </a:xfrm>
          <a:prstGeom prst="rect">
            <a:avLst/>
          </a:prstGeom>
          <a:solidFill>
            <a:srgbClr val="548135">
              <a:alpha val="4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0" name="Google Shape;1590;p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796" y="224679"/>
            <a:ext cx="1138618" cy="628760"/>
          </a:xfrm>
          <a:prstGeom prst="roundRect">
            <a:avLst>
              <a:gd name="adj" fmla="val 12060"/>
            </a:avLst>
          </a:prstGeom>
          <a:noFill/>
          <a:ln>
            <a:noFill/>
          </a:ln>
        </p:spPr>
      </p:pic>
      <p:pic>
        <p:nvPicPr>
          <p:cNvPr id="1591" name="Google Shape;1591;p91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4688" y="3300793"/>
            <a:ext cx="1387382" cy="13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91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446" y="1303551"/>
            <a:ext cx="1387382" cy="13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1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7446" y="3300793"/>
            <a:ext cx="1387382" cy="13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1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4688" y="1303551"/>
            <a:ext cx="1387382" cy="138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9" name="Google Shape;1599;p92"/>
          <p:cNvPicPr preferRelativeResize="0"/>
          <p:nvPr/>
        </p:nvPicPr>
        <p:blipFill rotWithShape="1">
          <a:blip r:embed="rId3">
            <a:alphaModFix/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92"/>
          <p:cNvSpPr txBox="1"/>
          <p:nvPr/>
        </p:nvSpPr>
        <p:spPr>
          <a:xfrm>
            <a:off x="1604211" y="735955"/>
            <a:ext cx="1989221" cy="538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400" b="1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dirty="0"/>
          </a:p>
        </p:txBody>
      </p:sp>
      <p:sp>
        <p:nvSpPr>
          <p:cNvPr id="1601" name="Google Shape;1601;p92"/>
          <p:cNvSpPr/>
          <p:nvPr/>
        </p:nvSpPr>
        <p:spPr>
          <a:xfrm>
            <a:off x="6384758" y="1090863"/>
            <a:ext cx="1812758" cy="1812758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92"/>
          <p:cNvSpPr/>
          <p:nvPr/>
        </p:nvSpPr>
        <p:spPr>
          <a:xfrm>
            <a:off x="8382000" y="3088105"/>
            <a:ext cx="1812758" cy="1812758"/>
          </a:xfrm>
          <a:prstGeom prst="rect">
            <a:avLst/>
          </a:prstGeom>
          <a:solidFill>
            <a:srgbClr val="548135">
              <a:alpha val="4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92"/>
          <p:cNvSpPr/>
          <p:nvPr/>
        </p:nvSpPr>
        <p:spPr>
          <a:xfrm>
            <a:off x="8382000" y="1090863"/>
            <a:ext cx="1812758" cy="1812758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92"/>
          <p:cNvSpPr/>
          <p:nvPr/>
        </p:nvSpPr>
        <p:spPr>
          <a:xfrm>
            <a:off x="6384758" y="3088105"/>
            <a:ext cx="1812758" cy="1812758"/>
          </a:xfrm>
          <a:prstGeom prst="rect">
            <a:avLst/>
          </a:prstGeom>
          <a:solidFill>
            <a:schemeClr val="dk1">
              <a:alpha val="4392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5" name="Google Shape;1605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3796" y="224679"/>
            <a:ext cx="1138618" cy="628760"/>
          </a:xfrm>
          <a:prstGeom prst="roundRect">
            <a:avLst>
              <a:gd name="adj" fmla="val 12060"/>
            </a:avLst>
          </a:prstGeom>
          <a:noFill/>
          <a:ln>
            <a:noFill/>
          </a:ln>
        </p:spPr>
      </p:pic>
      <p:pic>
        <p:nvPicPr>
          <p:cNvPr id="1606" name="Google Shape;1606;p92" descr="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594688" y="3300793"/>
            <a:ext cx="1387382" cy="13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92" descr="Icon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97446" y="1303551"/>
            <a:ext cx="1387382" cy="13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92" descr="Icon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97446" y="3300793"/>
            <a:ext cx="1387382" cy="138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92" descr="Icon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94688" y="1303551"/>
            <a:ext cx="1387382" cy="1387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/>
        </p:nvSpPr>
        <p:spPr>
          <a:xfrm>
            <a:off x="1135031" y="766545"/>
            <a:ext cx="233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3947" y="4448970"/>
            <a:ext cx="2884201" cy="149913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6442185" y="2153461"/>
            <a:ext cx="3527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Negative values Drug Effectiveness</a:t>
            </a:r>
            <a:r>
              <a:rPr lang="en-US" sz="26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600" dirty="0" err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26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mg </a:t>
            </a:r>
            <a:r>
              <a:rPr lang="en-US" sz="2600" dirty="0" err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thuốc</a:t>
            </a:r>
            <a:r>
              <a:rPr lang="en-US" sz="26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này</a:t>
            </a:r>
            <a:r>
              <a:rPr lang="en-US" sz="26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thì</a:t>
            </a:r>
            <a:r>
              <a:rPr lang="en-US" sz="26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6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hại</a:t>
            </a:r>
            <a:r>
              <a:rPr lang="en-US" sz="26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hơn</a:t>
            </a:r>
            <a:r>
              <a:rPr lang="en-US" sz="26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có</a:t>
            </a:r>
            <a:r>
              <a:rPr lang="en-US" sz="2600" dirty="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dirty="0" err="1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lợi</a:t>
            </a:r>
            <a:endParaRPr sz="2600" dirty="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9" name="Google Shape;249;p29"/>
          <p:cNvCxnSpPr/>
          <p:nvPr/>
        </p:nvCxnSpPr>
        <p:spPr>
          <a:xfrm>
            <a:off x="1596950" y="2090600"/>
            <a:ext cx="0" cy="4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29"/>
          <p:cNvSpPr/>
          <p:nvPr/>
        </p:nvSpPr>
        <p:spPr>
          <a:xfrm>
            <a:off x="2210675" y="520052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" name="Google Shape;251;p29"/>
          <p:cNvCxnSpPr/>
          <p:nvPr/>
        </p:nvCxnSpPr>
        <p:spPr>
          <a:xfrm>
            <a:off x="1419625" y="209060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29"/>
          <p:cNvCxnSpPr/>
          <p:nvPr/>
        </p:nvCxnSpPr>
        <p:spPr>
          <a:xfrm>
            <a:off x="1419625" y="369228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29"/>
          <p:cNvCxnSpPr/>
          <p:nvPr/>
        </p:nvCxnSpPr>
        <p:spPr>
          <a:xfrm>
            <a:off x="1419625" y="289144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29"/>
          <p:cNvCxnSpPr/>
          <p:nvPr/>
        </p:nvCxnSpPr>
        <p:spPr>
          <a:xfrm>
            <a:off x="1419625" y="529396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29"/>
          <p:cNvCxnSpPr/>
          <p:nvPr/>
        </p:nvCxnSpPr>
        <p:spPr>
          <a:xfrm>
            <a:off x="1419625" y="449312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29"/>
          <p:cNvCxnSpPr/>
          <p:nvPr/>
        </p:nvCxnSpPr>
        <p:spPr>
          <a:xfrm>
            <a:off x="1419625" y="6094800"/>
            <a:ext cx="31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29"/>
          <p:cNvCxnSpPr/>
          <p:nvPr/>
        </p:nvCxnSpPr>
        <p:spPr>
          <a:xfrm>
            <a:off x="4532425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29"/>
          <p:cNvCxnSpPr/>
          <p:nvPr/>
        </p:nvCxnSpPr>
        <p:spPr>
          <a:xfrm>
            <a:off x="3070400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Google Shape;259;p29"/>
          <p:cNvSpPr txBox="1"/>
          <p:nvPr/>
        </p:nvSpPr>
        <p:spPr>
          <a:xfrm>
            <a:off x="609600" y="181355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609600" y="3415238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609600" y="421606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9"/>
          <p:cNvSpPr txBox="1"/>
          <p:nvPr/>
        </p:nvSpPr>
        <p:spPr>
          <a:xfrm>
            <a:off x="609600" y="501691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9"/>
          <p:cNvSpPr txBox="1"/>
          <p:nvPr/>
        </p:nvSpPr>
        <p:spPr>
          <a:xfrm>
            <a:off x="2561450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402347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9"/>
          <p:cNvSpPr txBox="1"/>
          <p:nvPr/>
        </p:nvSpPr>
        <p:spPr>
          <a:xfrm>
            <a:off x="609600" y="261440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109942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590475" y="58177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9"/>
          <p:cNvSpPr/>
          <p:nvPr/>
        </p:nvSpPr>
        <p:spPr>
          <a:xfrm>
            <a:off x="4023475" y="477017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2882575" y="2614400"/>
            <a:ext cx="186900" cy="1869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9"/>
          <p:cNvSpPr/>
          <p:nvPr/>
        </p:nvSpPr>
        <p:spPr>
          <a:xfrm>
            <a:off x="3274225" y="2427500"/>
            <a:ext cx="186900" cy="186900"/>
          </a:xfrm>
          <a:prstGeom prst="ellipse">
            <a:avLst/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9"/>
          <p:cNvSpPr/>
          <p:nvPr/>
        </p:nvSpPr>
        <p:spPr>
          <a:xfrm>
            <a:off x="4210375" y="3101900"/>
            <a:ext cx="2014700" cy="1494350"/>
          </a:xfrm>
          <a:custGeom>
            <a:avLst/>
            <a:gdLst/>
            <a:ahLst/>
            <a:cxnLst/>
            <a:rect l="l" t="t" r="r" b="b"/>
            <a:pathLst>
              <a:path w="80588" h="59774" extrusionOk="0">
                <a:moveTo>
                  <a:pt x="0" y="59774"/>
                </a:moveTo>
                <a:cubicBezTo>
                  <a:pt x="3291" y="53192"/>
                  <a:pt x="6316" y="30242"/>
                  <a:pt x="19747" y="20280"/>
                </a:cubicBezTo>
                <a:cubicBezTo>
                  <a:pt x="33178" y="10318"/>
                  <a:pt x="70448" y="3380"/>
                  <a:pt x="80588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sp>
      <p:sp>
        <p:nvSpPr>
          <p:cNvPr id="272" name="Google Shape;272;p29"/>
          <p:cNvSpPr/>
          <p:nvPr/>
        </p:nvSpPr>
        <p:spPr>
          <a:xfrm>
            <a:off x="2370800" y="3104625"/>
            <a:ext cx="3829275" cy="2014700"/>
          </a:xfrm>
          <a:custGeom>
            <a:avLst/>
            <a:gdLst/>
            <a:ahLst/>
            <a:cxnLst/>
            <a:rect l="l" t="t" r="r" b="b"/>
            <a:pathLst>
              <a:path w="153171" h="80588" extrusionOk="0">
                <a:moveTo>
                  <a:pt x="0" y="80588"/>
                </a:moveTo>
                <a:cubicBezTo>
                  <a:pt x="5515" y="72227"/>
                  <a:pt x="7561" y="43852"/>
                  <a:pt x="33089" y="30421"/>
                </a:cubicBezTo>
                <a:cubicBezTo>
                  <a:pt x="58618" y="16990"/>
                  <a:pt x="133157" y="5070"/>
                  <a:pt x="153171" y="0"/>
                </a:cubicBezTo>
              </a:path>
            </a:pathLst>
          </a:custGeom>
          <a:noFill/>
          <a:ln w="38100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sp>
      <p:sp>
        <p:nvSpPr>
          <p:cNvPr id="273" name="Google Shape;273;p29"/>
          <p:cNvSpPr txBox="1"/>
          <p:nvPr/>
        </p:nvSpPr>
        <p:spPr>
          <a:xfrm>
            <a:off x="144325" y="1436225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Effectiveness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9"/>
          <p:cNvSpPr txBox="1"/>
          <p:nvPr/>
        </p:nvSpPr>
        <p:spPr>
          <a:xfrm>
            <a:off x="4123350" y="5840850"/>
            <a:ext cx="318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Posage (mg)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" name="Google Shape;341;p31">
            <a:extLst>
              <a:ext uri="{FF2B5EF4-FFF2-40B4-BE49-F238E27FC236}">
                <a16:creationId xmlns:a16="http://schemas.microsoft.com/office/drawing/2014/main" id="{A2DDD91C-F3C6-FABF-9BA9-7102DFDBB6B0}"/>
              </a:ext>
            </a:extLst>
          </p:cNvPr>
          <p:cNvCxnSpPr/>
          <p:nvPr/>
        </p:nvCxnSpPr>
        <p:spPr>
          <a:xfrm>
            <a:off x="1551300" y="3616088"/>
            <a:ext cx="286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" name="Google Shape;342;p31">
            <a:extLst>
              <a:ext uri="{FF2B5EF4-FFF2-40B4-BE49-F238E27FC236}">
                <a16:creationId xmlns:a16="http://schemas.microsoft.com/office/drawing/2014/main" id="{8B48A071-49A1-BA02-3F87-3E8A00B3FA57}"/>
              </a:ext>
            </a:extLst>
          </p:cNvPr>
          <p:cNvCxnSpPr/>
          <p:nvPr/>
        </p:nvCxnSpPr>
        <p:spPr>
          <a:xfrm rot="10800000">
            <a:off x="2304125" y="3619525"/>
            <a:ext cx="0" cy="15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3" name="Google Shape;345;p31">
            <a:extLst>
              <a:ext uri="{FF2B5EF4-FFF2-40B4-BE49-F238E27FC236}">
                <a16:creationId xmlns:a16="http://schemas.microsoft.com/office/drawing/2014/main" id="{B16FFAF0-A639-4D1F-041F-1DC2CB34CA02}"/>
              </a:ext>
            </a:extLst>
          </p:cNvPr>
          <p:cNvCxnSpPr/>
          <p:nvPr/>
        </p:nvCxnSpPr>
        <p:spPr>
          <a:xfrm rot="10800000">
            <a:off x="4116925" y="3619375"/>
            <a:ext cx="0" cy="11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Google Shape;343;p31">
            <a:extLst>
              <a:ext uri="{FF2B5EF4-FFF2-40B4-BE49-F238E27FC236}">
                <a16:creationId xmlns:a16="http://schemas.microsoft.com/office/drawing/2014/main" id="{D4BF3AA1-AC0F-3C91-C3C0-046F0E249978}"/>
              </a:ext>
            </a:extLst>
          </p:cNvPr>
          <p:cNvCxnSpPr/>
          <p:nvPr/>
        </p:nvCxnSpPr>
        <p:spPr>
          <a:xfrm>
            <a:off x="2976025" y="2801300"/>
            <a:ext cx="0" cy="8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5" name="Google Shape;344;p31">
            <a:extLst>
              <a:ext uri="{FF2B5EF4-FFF2-40B4-BE49-F238E27FC236}">
                <a16:creationId xmlns:a16="http://schemas.microsoft.com/office/drawing/2014/main" id="{4E832AAD-7BD5-53CE-A295-7D5ED6B74B91}"/>
              </a:ext>
            </a:extLst>
          </p:cNvPr>
          <p:cNvCxnSpPr/>
          <p:nvPr/>
        </p:nvCxnSpPr>
        <p:spPr>
          <a:xfrm>
            <a:off x="3367675" y="2614400"/>
            <a:ext cx="0" cy="9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" name="Google Shape;1443;p84">
            <a:extLst>
              <a:ext uri="{FF2B5EF4-FFF2-40B4-BE49-F238E27FC236}">
                <a16:creationId xmlns:a16="http://schemas.microsoft.com/office/drawing/2014/main" id="{20C80435-DA92-C3EF-4B13-2CD9712CAE3B}"/>
              </a:ext>
            </a:extLst>
          </p:cNvPr>
          <p:cNvSpPr txBox="1"/>
          <p:nvPr/>
        </p:nvSpPr>
        <p:spPr>
          <a:xfrm>
            <a:off x="1419625" y="165747"/>
            <a:ext cx="71192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Đ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ặc</a:t>
            </a:r>
            <a:r>
              <a:rPr lang="en-US" sz="3600" b="1">
                <a:solidFill>
                  <a:srgbClr val="7F960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tính và nguyên lý hoạt động</a:t>
            </a: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68" grpId="0" animBg="1"/>
      <p:bldP spid="269" grpId="0" animBg="1"/>
      <p:bldP spid="2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8" name="Google Shape;318;p31"/>
          <p:cNvCxnSpPr/>
          <p:nvPr/>
        </p:nvCxnSpPr>
        <p:spPr>
          <a:xfrm>
            <a:off x="1596950" y="2090600"/>
            <a:ext cx="0" cy="42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" name="Google Shape;319;p31"/>
          <p:cNvSpPr/>
          <p:nvPr/>
        </p:nvSpPr>
        <p:spPr>
          <a:xfrm>
            <a:off x="2210675" y="520052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0" name="Google Shape;320;p31"/>
          <p:cNvCxnSpPr/>
          <p:nvPr/>
        </p:nvCxnSpPr>
        <p:spPr>
          <a:xfrm>
            <a:off x="1419625" y="209060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1"/>
          <p:cNvCxnSpPr/>
          <p:nvPr/>
        </p:nvCxnSpPr>
        <p:spPr>
          <a:xfrm>
            <a:off x="1419625" y="369228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1"/>
          <p:cNvCxnSpPr/>
          <p:nvPr/>
        </p:nvCxnSpPr>
        <p:spPr>
          <a:xfrm>
            <a:off x="1419625" y="289144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1419625" y="529396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1"/>
          <p:cNvCxnSpPr/>
          <p:nvPr/>
        </p:nvCxnSpPr>
        <p:spPr>
          <a:xfrm>
            <a:off x="1419625" y="4493120"/>
            <a:ext cx="3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1"/>
          <p:cNvCxnSpPr/>
          <p:nvPr/>
        </p:nvCxnSpPr>
        <p:spPr>
          <a:xfrm>
            <a:off x="1419625" y="6094800"/>
            <a:ext cx="311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1"/>
          <p:cNvCxnSpPr/>
          <p:nvPr/>
        </p:nvCxnSpPr>
        <p:spPr>
          <a:xfrm>
            <a:off x="4532425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1"/>
          <p:cNvCxnSpPr/>
          <p:nvPr/>
        </p:nvCxnSpPr>
        <p:spPr>
          <a:xfrm>
            <a:off x="3070400" y="5948100"/>
            <a:ext cx="0" cy="29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8" name="Google Shape;328;p31"/>
          <p:cNvSpPr txBox="1"/>
          <p:nvPr/>
        </p:nvSpPr>
        <p:spPr>
          <a:xfrm>
            <a:off x="609600" y="181355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1"/>
          <p:cNvSpPr txBox="1"/>
          <p:nvPr/>
        </p:nvSpPr>
        <p:spPr>
          <a:xfrm>
            <a:off x="609600" y="3415238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609600" y="421606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-5</a:t>
            </a:r>
            <a:endParaRPr sz="25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609600" y="5016913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2561450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402347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40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609600" y="2614400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1099425" y="61692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0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1"/>
          <p:cNvSpPr txBox="1"/>
          <p:nvPr/>
        </p:nvSpPr>
        <p:spPr>
          <a:xfrm>
            <a:off x="590475" y="5817775"/>
            <a:ext cx="101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-15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1"/>
          <p:cNvSpPr/>
          <p:nvPr/>
        </p:nvSpPr>
        <p:spPr>
          <a:xfrm>
            <a:off x="4023475" y="4770175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1"/>
          <p:cNvSpPr/>
          <p:nvPr/>
        </p:nvSpPr>
        <p:spPr>
          <a:xfrm>
            <a:off x="2882575" y="26144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3274225" y="2427500"/>
            <a:ext cx="186900" cy="1869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1"/>
          <p:cNvSpPr txBox="1"/>
          <p:nvPr/>
        </p:nvSpPr>
        <p:spPr>
          <a:xfrm>
            <a:off x="4123350" y="5840850"/>
            <a:ext cx="31833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Posage (mg)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31"/>
          <p:cNvCxnSpPr/>
          <p:nvPr/>
        </p:nvCxnSpPr>
        <p:spPr>
          <a:xfrm>
            <a:off x="1551300" y="3616088"/>
            <a:ext cx="28683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31"/>
          <p:cNvCxnSpPr>
            <a:stCxn id="319" idx="0"/>
          </p:cNvCxnSpPr>
          <p:nvPr/>
        </p:nvCxnSpPr>
        <p:spPr>
          <a:xfrm rot="10800000">
            <a:off x="2304125" y="3619525"/>
            <a:ext cx="0" cy="158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1"/>
          <p:cNvCxnSpPr>
            <a:stCxn id="338" idx="4"/>
          </p:cNvCxnSpPr>
          <p:nvPr/>
        </p:nvCxnSpPr>
        <p:spPr>
          <a:xfrm>
            <a:off x="2976025" y="2801300"/>
            <a:ext cx="0" cy="81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1"/>
          <p:cNvCxnSpPr>
            <a:stCxn id="339" idx="4"/>
          </p:cNvCxnSpPr>
          <p:nvPr/>
        </p:nvCxnSpPr>
        <p:spPr>
          <a:xfrm>
            <a:off x="3367675" y="2614400"/>
            <a:ext cx="0" cy="98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31"/>
          <p:cNvCxnSpPr>
            <a:stCxn id="337" idx="0"/>
          </p:cNvCxnSpPr>
          <p:nvPr/>
        </p:nvCxnSpPr>
        <p:spPr>
          <a:xfrm rot="10800000">
            <a:off x="4116925" y="3619375"/>
            <a:ext cx="0" cy="11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46" name="Google Shape;346;p31"/>
          <p:cNvSpPr txBox="1"/>
          <p:nvPr/>
        </p:nvSpPr>
        <p:spPr>
          <a:xfrm>
            <a:off x="7753350" y="309864"/>
            <a:ext cx="333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A3A5"/>
                </a:highlight>
                <a:latin typeface="Calibri"/>
                <a:ea typeface="Calibri"/>
                <a:cs typeface="Calibri"/>
                <a:sym typeface="Calibri"/>
              </a:rPr>
              <a:t>-10.5, 6.5, 7.5, -7.5</a:t>
            </a:r>
            <a:endParaRPr sz="2400" dirty="0">
              <a:highlight>
                <a:srgbClr val="FFA3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5107850" y="3346700"/>
            <a:ext cx="3112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Similarity Score =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7447800" y="3093350"/>
            <a:ext cx="4004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Sum of Residual, Squared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1"/>
          <p:cNvSpPr txBox="1"/>
          <p:nvPr/>
        </p:nvSpPr>
        <p:spPr>
          <a:xfrm>
            <a:off x="7447800" y="3523838"/>
            <a:ext cx="400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Number of Residuals + </a:t>
            </a:r>
            <a:r>
              <a:rPr lang="en-US" sz="24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Ⲗ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300" dirty="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" name="Google Shape;350;p31"/>
          <p:cNvCxnSpPr/>
          <p:nvPr/>
        </p:nvCxnSpPr>
        <p:spPr>
          <a:xfrm>
            <a:off x="7447800" y="3616100"/>
            <a:ext cx="318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1"/>
          <p:cNvSpPr/>
          <p:nvPr/>
        </p:nvSpPr>
        <p:spPr>
          <a:xfrm>
            <a:off x="9377200" y="4044475"/>
            <a:ext cx="947149" cy="552561"/>
          </a:xfrm>
          <a:custGeom>
            <a:avLst/>
            <a:gdLst/>
            <a:ahLst/>
            <a:cxnLst/>
            <a:rect l="l" t="t" r="r" b="b"/>
            <a:pathLst>
              <a:path w="59436" h="41148" extrusionOk="0">
                <a:moveTo>
                  <a:pt x="0" y="41148"/>
                </a:moveTo>
                <a:cubicBezTo>
                  <a:pt x="2286" y="37338"/>
                  <a:pt x="5334" y="22225"/>
                  <a:pt x="13716" y="18288"/>
                </a:cubicBezTo>
                <a:cubicBezTo>
                  <a:pt x="22098" y="14351"/>
                  <a:pt x="42672" y="20574"/>
                  <a:pt x="50292" y="17526"/>
                </a:cubicBezTo>
                <a:cubicBezTo>
                  <a:pt x="57912" y="14478"/>
                  <a:pt x="57912" y="2921"/>
                  <a:pt x="59436" y="0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352" name="Google Shape;352;p31"/>
          <p:cNvSpPr txBox="1"/>
          <p:nvPr/>
        </p:nvSpPr>
        <p:spPr>
          <a:xfrm>
            <a:off x="8373326" y="4402975"/>
            <a:ext cx="3029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Regularization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144325" y="1436225"/>
            <a:ext cx="2884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Drug Effectiveness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391;p32" descr="-10.5 +&#10;">
            <a:extLst>
              <a:ext uri="{FF2B5EF4-FFF2-40B4-BE49-F238E27FC236}">
                <a16:creationId xmlns:a16="http://schemas.microsoft.com/office/drawing/2014/main" id="{885041CF-2D39-578D-5DCC-9A67D1F1B8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547125" y="3121200"/>
            <a:ext cx="400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(-10.5 + 6.5 + 7.5 + -7.5)</a:t>
            </a:r>
            <a:r>
              <a:rPr lang="en-US" sz="2800" baseline="30000" dirty="0">
                <a:latin typeface="Calibri"/>
                <a:ea typeface="Calibri"/>
                <a:cs typeface="Calibri"/>
                <a:sym typeface="Calibri"/>
              </a:rPr>
              <a:t>2</a:t>
            </a:r>
            <a:endParaRPr sz="2800" baseline="30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392;p32">
            <a:extLst>
              <a:ext uri="{FF2B5EF4-FFF2-40B4-BE49-F238E27FC236}">
                <a16:creationId xmlns:a16="http://schemas.microsoft.com/office/drawing/2014/main" id="{B8D226C4-8BDC-C65D-5C71-C87281DF0D3A}"/>
              </a:ext>
            </a:extLst>
          </p:cNvPr>
          <p:cNvSpPr txBox="1"/>
          <p:nvPr/>
        </p:nvSpPr>
        <p:spPr>
          <a:xfrm>
            <a:off x="8033400" y="3546988"/>
            <a:ext cx="318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4 </a:t>
            </a:r>
            <a:r>
              <a:rPr lang="vi-VN" sz="2300" dirty="0">
                <a:latin typeface="Calibri"/>
                <a:ea typeface="Calibri"/>
                <a:cs typeface="Calibri"/>
                <a:sym typeface="Calibri"/>
              </a:rPr>
              <a:t>         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lang="vi-VN" sz="2300" dirty="0"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sz="23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 </a:t>
            </a:r>
            <a:endParaRPr sz="23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396;p32">
            <a:extLst>
              <a:ext uri="{FF2B5EF4-FFF2-40B4-BE49-F238E27FC236}">
                <a16:creationId xmlns:a16="http://schemas.microsoft.com/office/drawing/2014/main" id="{29EF6F19-C65B-9293-20C4-C98B42425EB2}"/>
              </a:ext>
            </a:extLst>
          </p:cNvPr>
          <p:cNvSpPr txBox="1"/>
          <p:nvPr/>
        </p:nvSpPr>
        <p:spPr>
          <a:xfrm>
            <a:off x="10755600" y="3346700"/>
            <a:ext cx="9222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dirty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= 4</a:t>
            </a:r>
            <a:endParaRPr sz="2300" dirty="0"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49;p35">
            <a:extLst>
              <a:ext uri="{FF2B5EF4-FFF2-40B4-BE49-F238E27FC236}">
                <a16:creationId xmlns:a16="http://schemas.microsoft.com/office/drawing/2014/main" id="{C55D5E21-4FDB-87AD-198D-789C30F65621}"/>
              </a:ext>
            </a:extLst>
          </p:cNvPr>
          <p:cNvSpPr txBox="1"/>
          <p:nvPr/>
        </p:nvSpPr>
        <p:spPr>
          <a:xfrm>
            <a:off x="8107261" y="309405"/>
            <a:ext cx="311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highlight>
                  <a:srgbClr val="FFA3A5"/>
                </a:highlight>
                <a:latin typeface="Calibri"/>
                <a:ea typeface="Calibri"/>
                <a:cs typeface="Calibri"/>
                <a:sym typeface="Calibri"/>
              </a:rPr>
              <a:t>Dosage &lt; 15</a:t>
            </a:r>
            <a:endParaRPr sz="2400" dirty="0">
              <a:highlight>
                <a:srgbClr val="FFA3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" name="Google Shape;451;p35">
            <a:extLst>
              <a:ext uri="{FF2B5EF4-FFF2-40B4-BE49-F238E27FC236}">
                <a16:creationId xmlns:a16="http://schemas.microsoft.com/office/drawing/2014/main" id="{C7B8317B-4FED-D2FE-F5A3-E45811353D70}"/>
              </a:ext>
            </a:extLst>
          </p:cNvPr>
          <p:cNvCxnSpPr>
            <a:cxnSpLocks/>
          </p:cNvCxnSpPr>
          <p:nvPr/>
        </p:nvCxnSpPr>
        <p:spPr>
          <a:xfrm flipH="1">
            <a:off x="7476789" y="820089"/>
            <a:ext cx="1409560" cy="7570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452;p35">
            <a:extLst>
              <a:ext uri="{FF2B5EF4-FFF2-40B4-BE49-F238E27FC236}">
                <a16:creationId xmlns:a16="http://schemas.microsoft.com/office/drawing/2014/main" id="{78C1323E-7F80-3309-046D-79F6FDB28CEC}"/>
              </a:ext>
            </a:extLst>
          </p:cNvPr>
          <p:cNvCxnSpPr>
            <a:cxnSpLocks/>
          </p:cNvCxnSpPr>
          <p:nvPr/>
        </p:nvCxnSpPr>
        <p:spPr>
          <a:xfrm>
            <a:off x="8949374" y="837069"/>
            <a:ext cx="901400" cy="732527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" name="Google Shape;445;p35">
            <a:extLst>
              <a:ext uri="{FF2B5EF4-FFF2-40B4-BE49-F238E27FC236}">
                <a16:creationId xmlns:a16="http://schemas.microsoft.com/office/drawing/2014/main" id="{CF79DC14-6B7B-9D42-CD86-90E1F0FC8A01}"/>
              </a:ext>
            </a:extLst>
          </p:cNvPr>
          <p:cNvSpPr txBox="1"/>
          <p:nvPr/>
        </p:nvSpPr>
        <p:spPr>
          <a:xfrm>
            <a:off x="6601717" y="1603874"/>
            <a:ext cx="1579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highlight>
                  <a:srgbClr val="FFA3A5"/>
                </a:highlight>
                <a:latin typeface="Calibri"/>
                <a:ea typeface="Calibri"/>
                <a:cs typeface="Calibri"/>
                <a:sym typeface="Calibri"/>
              </a:rPr>
              <a:t>-10.5</a:t>
            </a:r>
            <a:endParaRPr sz="2400" dirty="0">
              <a:highlight>
                <a:srgbClr val="FFA3A5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448;p35">
            <a:extLst>
              <a:ext uri="{FF2B5EF4-FFF2-40B4-BE49-F238E27FC236}">
                <a16:creationId xmlns:a16="http://schemas.microsoft.com/office/drawing/2014/main" id="{DC54BC12-2522-45FC-17DB-A9C3796291B1}"/>
              </a:ext>
            </a:extLst>
          </p:cNvPr>
          <p:cNvSpPr txBox="1"/>
          <p:nvPr/>
        </p:nvSpPr>
        <p:spPr>
          <a:xfrm>
            <a:off x="9057367" y="1625372"/>
            <a:ext cx="2114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A3A5"/>
                </a:highlight>
                <a:latin typeface="Calibri"/>
                <a:ea typeface="Calibri"/>
                <a:cs typeface="Calibri"/>
                <a:sym typeface="Calibri"/>
              </a:rPr>
              <a:t>6.5, 7.5, -7.5</a:t>
            </a:r>
            <a:endParaRPr>
              <a:highlight>
                <a:srgbClr val="FFA3A5"/>
              </a:highlight>
            </a:endParaRPr>
          </a:p>
        </p:txBody>
      </p:sp>
      <p:sp>
        <p:nvSpPr>
          <p:cNvPr id="54" name="Google Shape;409;p34">
            <a:extLst>
              <a:ext uri="{FF2B5EF4-FFF2-40B4-BE49-F238E27FC236}">
                <a16:creationId xmlns:a16="http://schemas.microsoft.com/office/drawing/2014/main" id="{DECE8B1D-4F95-1DBB-7DFB-69DA8530D15F}"/>
              </a:ext>
            </a:extLst>
          </p:cNvPr>
          <p:cNvSpPr txBox="1"/>
          <p:nvPr/>
        </p:nvSpPr>
        <p:spPr>
          <a:xfrm>
            <a:off x="5212187" y="4967805"/>
            <a:ext cx="6370213" cy="5231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Gain = </a:t>
            </a:r>
            <a:r>
              <a:rPr lang="en-US" sz="2100" dirty="0" err="1">
                <a:latin typeface="Calibri"/>
                <a:ea typeface="Calibri"/>
                <a:cs typeface="Calibri"/>
                <a:sym typeface="Calibri"/>
              </a:rPr>
              <a:t>Left</a:t>
            </a:r>
            <a:r>
              <a:rPr lang="en-US" sz="2100" baseline="-25000" dirty="0" err="1">
                <a:latin typeface="Calibri"/>
                <a:ea typeface="Calibri"/>
                <a:cs typeface="Calibri"/>
                <a:sym typeface="Calibri"/>
              </a:rPr>
              <a:t>Similariry</a:t>
            </a:r>
            <a:r>
              <a:rPr lang="en-US" sz="2100" baseline="-25000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+ </a:t>
            </a:r>
            <a:r>
              <a:rPr lang="en-US" sz="2100" dirty="0" err="1">
                <a:latin typeface="Calibri"/>
                <a:ea typeface="Calibri"/>
                <a:cs typeface="Calibri"/>
                <a:sym typeface="Calibri"/>
              </a:rPr>
              <a:t>Right</a:t>
            </a:r>
            <a:r>
              <a:rPr lang="en-US" sz="2100" baseline="-25000" dirty="0" err="1">
                <a:latin typeface="Calibri"/>
                <a:ea typeface="Calibri"/>
                <a:cs typeface="Calibri"/>
                <a:sym typeface="Calibri"/>
              </a:rPr>
              <a:t>Similarity</a:t>
            </a:r>
            <a:r>
              <a:rPr lang="en-US" sz="2100" dirty="0">
                <a:latin typeface="Calibri"/>
                <a:ea typeface="Calibri"/>
                <a:cs typeface="Calibri"/>
                <a:sym typeface="Calibri"/>
              </a:rPr>
              <a:t> – </a:t>
            </a:r>
            <a:r>
              <a:rPr lang="en-US" sz="2100" dirty="0" err="1">
                <a:latin typeface="Calibri"/>
                <a:ea typeface="Calibri"/>
                <a:cs typeface="Calibri"/>
                <a:sym typeface="Calibri"/>
              </a:rPr>
              <a:t>Root</a:t>
            </a:r>
            <a:r>
              <a:rPr lang="en-US" sz="2100" baseline="-25000" dirty="0" err="1">
                <a:latin typeface="Calibri"/>
                <a:ea typeface="Calibri"/>
                <a:cs typeface="Calibri"/>
                <a:sym typeface="Calibri"/>
              </a:rPr>
              <a:t>Similarity</a:t>
            </a:r>
            <a:endParaRPr sz="21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457;p35">
            <a:extLst>
              <a:ext uri="{FF2B5EF4-FFF2-40B4-BE49-F238E27FC236}">
                <a16:creationId xmlns:a16="http://schemas.microsoft.com/office/drawing/2014/main" id="{79B08BDF-FAD9-1647-1E1C-76600D441772}"/>
              </a:ext>
            </a:extLst>
          </p:cNvPr>
          <p:cNvSpPr txBox="1"/>
          <p:nvPr/>
        </p:nvSpPr>
        <p:spPr>
          <a:xfrm>
            <a:off x="7448862" y="5948100"/>
            <a:ext cx="442959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Gain = 1</a:t>
            </a:r>
            <a:r>
              <a:rPr lang="vi-VN" sz="2400" dirty="0">
                <a:latin typeface="Calibri"/>
                <a:ea typeface="Calibri"/>
                <a:cs typeface="Calibri"/>
                <a:sym typeface="Calibri"/>
              </a:rPr>
              <a:t>01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.25 + 14.08 - 4 = </a:t>
            </a:r>
            <a:r>
              <a:rPr lang="en-US" sz="2400" dirty="0"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120.33</a:t>
            </a:r>
            <a:endParaRPr sz="2400" dirty="0">
              <a:highlight>
                <a:srgbClr val="00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C9854559-1340-0D14-235A-41912FD0EA4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12698" y="5465747"/>
            <a:ext cx="490917" cy="473788"/>
          </a:xfrm>
          <a:prstGeom prst="curvedConnector3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Google Shape;411;p34">
            <a:extLst>
              <a:ext uri="{FF2B5EF4-FFF2-40B4-BE49-F238E27FC236}">
                <a16:creationId xmlns:a16="http://schemas.microsoft.com/office/drawing/2014/main" id="{647878F8-A9C3-7B05-B3FF-185986423224}"/>
              </a:ext>
            </a:extLst>
          </p:cNvPr>
          <p:cNvSpPr txBox="1"/>
          <p:nvPr/>
        </p:nvSpPr>
        <p:spPr>
          <a:xfrm>
            <a:off x="4290052" y="1284077"/>
            <a:ext cx="2235371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We do this by </a:t>
            </a:r>
            <a:r>
              <a:rPr lang="en-US" sz="2400" dirty="0" err="1">
                <a:latin typeface="Calibri"/>
                <a:ea typeface="Calibri"/>
                <a:cs typeface="Calibri"/>
                <a:sym typeface="Calibri"/>
              </a:rPr>
              <a:t>calculting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Gain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of splitting the 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Residuals</a:t>
            </a: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 into two groups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456;p35">
            <a:extLst>
              <a:ext uri="{FF2B5EF4-FFF2-40B4-BE49-F238E27FC236}">
                <a16:creationId xmlns:a16="http://schemas.microsoft.com/office/drawing/2014/main" id="{D3B17B21-21CB-357D-B2DD-47C1051617D5}"/>
              </a:ext>
            </a:extLst>
          </p:cNvPr>
          <p:cNvSpPr txBox="1"/>
          <p:nvPr/>
        </p:nvSpPr>
        <p:spPr>
          <a:xfrm>
            <a:off x="2162150" y="12455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highlight>
                  <a:srgbClr val="00FFFF"/>
                </a:highlight>
                <a:latin typeface="Calibri"/>
                <a:ea typeface="Calibri"/>
                <a:cs typeface="Calibri"/>
                <a:sym typeface="Calibri"/>
              </a:rPr>
              <a:t>0.5</a:t>
            </a:r>
            <a:endParaRPr dirty="0">
              <a:highlight>
                <a:srgbClr val="00FFFF"/>
              </a:highlight>
            </a:endParaRPr>
          </a:p>
        </p:txBody>
      </p:sp>
      <p:sp>
        <p:nvSpPr>
          <p:cNvPr id="65" name="Google Shape;455;p35">
            <a:extLst>
              <a:ext uri="{FF2B5EF4-FFF2-40B4-BE49-F238E27FC236}">
                <a16:creationId xmlns:a16="http://schemas.microsoft.com/office/drawing/2014/main" id="{77D65135-BA1C-35DE-885C-33D1CEA89FE9}"/>
              </a:ext>
            </a:extLst>
          </p:cNvPr>
          <p:cNvSpPr txBox="1"/>
          <p:nvPr/>
        </p:nvSpPr>
        <p:spPr>
          <a:xfrm>
            <a:off x="1981200" y="502400"/>
            <a:ext cx="335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Predicted Drug Effectiveness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446;p35">
            <a:extLst>
              <a:ext uri="{FF2B5EF4-FFF2-40B4-BE49-F238E27FC236}">
                <a16:creationId xmlns:a16="http://schemas.microsoft.com/office/drawing/2014/main" id="{8107228B-406A-A6C9-B884-7A82C2196D71}"/>
              </a:ext>
            </a:extLst>
          </p:cNvPr>
          <p:cNvSpPr txBox="1"/>
          <p:nvPr/>
        </p:nvSpPr>
        <p:spPr>
          <a:xfrm>
            <a:off x="10079655" y="340249"/>
            <a:ext cx="182505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Similarity = 4</a:t>
            </a:r>
            <a:endParaRPr sz="20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453;p35">
            <a:extLst>
              <a:ext uri="{FF2B5EF4-FFF2-40B4-BE49-F238E27FC236}">
                <a16:creationId xmlns:a16="http://schemas.microsoft.com/office/drawing/2014/main" id="{36368014-F2AB-2524-B65E-B8977741C9FA}"/>
              </a:ext>
            </a:extLst>
          </p:cNvPr>
          <p:cNvSpPr txBox="1"/>
          <p:nvPr/>
        </p:nvSpPr>
        <p:spPr>
          <a:xfrm>
            <a:off x="6505839" y="2164026"/>
            <a:ext cx="1941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Similarity = 101.25</a:t>
            </a:r>
            <a:endParaRPr sz="18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454;p35">
            <a:extLst>
              <a:ext uri="{FF2B5EF4-FFF2-40B4-BE49-F238E27FC236}">
                <a16:creationId xmlns:a16="http://schemas.microsoft.com/office/drawing/2014/main" id="{193A1A3A-6499-CB41-A5A9-09DCFD767216}"/>
              </a:ext>
            </a:extLst>
          </p:cNvPr>
          <p:cNvSpPr txBox="1"/>
          <p:nvPr/>
        </p:nvSpPr>
        <p:spPr>
          <a:xfrm>
            <a:off x="9230167" y="2233865"/>
            <a:ext cx="19419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Similarity = 14.08</a:t>
            </a:r>
            <a:endParaRPr sz="1800" dirty="0"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8" grpId="0"/>
      <p:bldP spid="349" grpId="0"/>
      <p:bldP spid="41" grpId="0"/>
      <p:bldP spid="46" grpId="0"/>
      <p:bldP spid="47" grpId="0"/>
      <p:bldP spid="49" grpId="0"/>
      <p:bldP spid="52" grpId="0"/>
      <p:bldP spid="53" grpId="0"/>
      <p:bldP spid="54" grpId="0"/>
      <p:bldP spid="55" grpId="0"/>
      <p:bldP spid="6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</TotalTime>
  <Words>3306</Words>
  <Application>Microsoft Office PowerPoint</Application>
  <PresentationFormat>Widescreen</PresentationFormat>
  <Paragraphs>977</Paragraphs>
  <Slides>79</Slides>
  <Notes>41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Bahnschrift SemiBold</vt:lpstr>
      <vt:lpstr>Calibri</vt:lpstr>
      <vt:lpstr>Cambria Math</vt:lpstr>
      <vt:lpstr>Times New Roman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Phi Trần</cp:lastModifiedBy>
  <cp:revision>66</cp:revision>
  <dcterms:modified xsi:type="dcterms:W3CDTF">2022-07-15T10:47:10Z</dcterms:modified>
</cp:coreProperties>
</file>